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57" r:id="rId4"/>
    <p:sldId id="258" r:id="rId5"/>
    <p:sldId id="262" r:id="rId6"/>
    <p:sldId id="269" r:id="rId7"/>
    <p:sldId id="263" r:id="rId8"/>
    <p:sldId id="268" r:id="rId9"/>
    <p:sldId id="265" r:id="rId10"/>
    <p:sldId id="264" r:id="rId11"/>
    <p:sldId id="259" r:id="rId12"/>
    <p:sldId id="267" r:id="rId13"/>
    <p:sldId id="261" r:id="rId14"/>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50" autoAdjust="0"/>
    <p:restoredTop sz="94636" autoAdjust="0"/>
  </p:normalViewPr>
  <p:slideViewPr>
    <p:cSldViewPr>
      <p:cViewPr varScale="1">
        <p:scale>
          <a:sx n="65" d="100"/>
          <a:sy n="65" d="100"/>
        </p:scale>
        <p:origin x="-1324"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65A7B09B-C014-4841-BF99-4185CEA00F95}" type="datetimeFigureOut">
              <a:rPr lang="it-IT" smtClean="0"/>
              <a:pPr/>
              <a:t>27/11/2015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5722D5D-2B9A-4871-852E-6971BBB39529}" type="slidenum">
              <a:rPr lang="it-IT" smtClean="0"/>
              <a:pPr/>
              <a:t>‹N›</a:t>
            </a:fld>
            <a:endParaRPr lang="it-IT"/>
          </a:p>
        </p:txBody>
      </p:sp>
    </p:spTree>
    <p:extLst>
      <p:ext uri="{BB962C8B-B14F-4D97-AF65-F5344CB8AC3E}">
        <p14:creationId xmlns="" xmlns:p14="http://schemas.microsoft.com/office/powerpoint/2010/main" val="3458573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5A7B09B-C014-4841-BF99-4185CEA00F95}" type="datetimeFigureOut">
              <a:rPr lang="it-IT" smtClean="0"/>
              <a:pPr/>
              <a:t>27/11/2015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5722D5D-2B9A-4871-852E-6971BBB39529}" type="slidenum">
              <a:rPr lang="it-IT" smtClean="0"/>
              <a:pPr/>
              <a:t>‹N›</a:t>
            </a:fld>
            <a:endParaRPr lang="it-IT"/>
          </a:p>
        </p:txBody>
      </p:sp>
    </p:spTree>
    <p:extLst>
      <p:ext uri="{BB962C8B-B14F-4D97-AF65-F5344CB8AC3E}">
        <p14:creationId xmlns="" xmlns:p14="http://schemas.microsoft.com/office/powerpoint/2010/main" val="4162717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5A7B09B-C014-4841-BF99-4185CEA00F95}" type="datetimeFigureOut">
              <a:rPr lang="it-IT" smtClean="0"/>
              <a:pPr/>
              <a:t>27/11/2015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5722D5D-2B9A-4871-852E-6971BBB39529}" type="slidenum">
              <a:rPr lang="it-IT" smtClean="0"/>
              <a:pPr/>
              <a:t>‹N›</a:t>
            </a:fld>
            <a:endParaRPr lang="it-IT"/>
          </a:p>
        </p:txBody>
      </p:sp>
    </p:spTree>
    <p:extLst>
      <p:ext uri="{BB962C8B-B14F-4D97-AF65-F5344CB8AC3E}">
        <p14:creationId xmlns="" xmlns:p14="http://schemas.microsoft.com/office/powerpoint/2010/main" val="515213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5A7B09B-C014-4841-BF99-4185CEA00F95}" type="datetimeFigureOut">
              <a:rPr lang="it-IT" smtClean="0"/>
              <a:pPr/>
              <a:t>27/11/2015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5722D5D-2B9A-4871-852E-6971BBB39529}" type="slidenum">
              <a:rPr lang="it-IT" smtClean="0"/>
              <a:pPr/>
              <a:t>‹N›</a:t>
            </a:fld>
            <a:endParaRPr lang="it-IT"/>
          </a:p>
        </p:txBody>
      </p:sp>
    </p:spTree>
    <p:extLst>
      <p:ext uri="{BB962C8B-B14F-4D97-AF65-F5344CB8AC3E}">
        <p14:creationId xmlns="" xmlns:p14="http://schemas.microsoft.com/office/powerpoint/2010/main" val="192235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65A7B09B-C014-4841-BF99-4185CEA00F95}" type="datetimeFigureOut">
              <a:rPr lang="it-IT" smtClean="0"/>
              <a:pPr/>
              <a:t>27/11/2015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5722D5D-2B9A-4871-852E-6971BBB39529}" type="slidenum">
              <a:rPr lang="it-IT" smtClean="0"/>
              <a:pPr/>
              <a:t>‹N›</a:t>
            </a:fld>
            <a:endParaRPr lang="it-IT"/>
          </a:p>
        </p:txBody>
      </p:sp>
    </p:spTree>
    <p:extLst>
      <p:ext uri="{BB962C8B-B14F-4D97-AF65-F5344CB8AC3E}">
        <p14:creationId xmlns="" xmlns:p14="http://schemas.microsoft.com/office/powerpoint/2010/main" val="1575939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65A7B09B-C014-4841-BF99-4185CEA00F95}" type="datetimeFigureOut">
              <a:rPr lang="it-IT" smtClean="0"/>
              <a:pPr/>
              <a:t>27/11/2015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5722D5D-2B9A-4871-852E-6971BBB39529}" type="slidenum">
              <a:rPr lang="it-IT" smtClean="0"/>
              <a:pPr/>
              <a:t>‹N›</a:t>
            </a:fld>
            <a:endParaRPr lang="it-IT"/>
          </a:p>
        </p:txBody>
      </p:sp>
    </p:spTree>
    <p:extLst>
      <p:ext uri="{BB962C8B-B14F-4D97-AF65-F5344CB8AC3E}">
        <p14:creationId xmlns="" xmlns:p14="http://schemas.microsoft.com/office/powerpoint/2010/main" val="528295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65A7B09B-C014-4841-BF99-4185CEA00F95}" type="datetimeFigureOut">
              <a:rPr lang="it-IT" smtClean="0"/>
              <a:pPr/>
              <a:t>27/11/2015</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65722D5D-2B9A-4871-852E-6971BBB39529}" type="slidenum">
              <a:rPr lang="it-IT" smtClean="0"/>
              <a:pPr/>
              <a:t>‹N›</a:t>
            </a:fld>
            <a:endParaRPr lang="it-IT"/>
          </a:p>
        </p:txBody>
      </p:sp>
    </p:spTree>
    <p:extLst>
      <p:ext uri="{BB962C8B-B14F-4D97-AF65-F5344CB8AC3E}">
        <p14:creationId xmlns="" xmlns:p14="http://schemas.microsoft.com/office/powerpoint/2010/main" val="3770157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65A7B09B-C014-4841-BF99-4185CEA00F95}" type="datetimeFigureOut">
              <a:rPr lang="it-IT" smtClean="0"/>
              <a:pPr/>
              <a:t>27/11/2015</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65722D5D-2B9A-4871-852E-6971BBB39529}" type="slidenum">
              <a:rPr lang="it-IT" smtClean="0"/>
              <a:pPr/>
              <a:t>‹N›</a:t>
            </a:fld>
            <a:endParaRPr lang="it-IT"/>
          </a:p>
        </p:txBody>
      </p:sp>
    </p:spTree>
    <p:extLst>
      <p:ext uri="{BB962C8B-B14F-4D97-AF65-F5344CB8AC3E}">
        <p14:creationId xmlns="" xmlns:p14="http://schemas.microsoft.com/office/powerpoint/2010/main" val="3770025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65A7B09B-C014-4841-BF99-4185CEA00F95}" type="datetimeFigureOut">
              <a:rPr lang="it-IT" smtClean="0"/>
              <a:pPr/>
              <a:t>27/11/2015</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65722D5D-2B9A-4871-852E-6971BBB39529}" type="slidenum">
              <a:rPr lang="it-IT" smtClean="0"/>
              <a:pPr/>
              <a:t>‹N›</a:t>
            </a:fld>
            <a:endParaRPr lang="it-IT"/>
          </a:p>
        </p:txBody>
      </p:sp>
    </p:spTree>
    <p:extLst>
      <p:ext uri="{BB962C8B-B14F-4D97-AF65-F5344CB8AC3E}">
        <p14:creationId xmlns="" xmlns:p14="http://schemas.microsoft.com/office/powerpoint/2010/main" val="1941114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65A7B09B-C014-4841-BF99-4185CEA00F95}" type="datetimeFigureOut">
              <a:rPr lang="it-IT" smtClean="0"/>
              <a:pPr/>
              <a:t>27/11/2015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5722D5D-2B9A-4871-852E-6971BBB39529}" type="slidenum">
              <a:rPr lang="it-IT" smtClean="0"/>
              <a:pPr/>
              <a:t>‹N›</a:t>
            </a:fld>
            <a:endParaRPr lang="it-IT"/>
          </a:p>
        </p:txBody>
      </p:sp>
    </p:spTree>
    <p:extLst>
      <p:ext uri="{BB962C8B-B14F-4D97-AF65-F5344CB8AC3E}">
        <p14:creationId xmlns="" xmlns:p14="http://schemas.microsoft.com/office/powerpoint/2010/main" val="700929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65A7B09B-C014-4841-BF99-4185CEA00F95}" type="datetimeFigureOut">
              <a:rPr lang="it-IT" smtClean="0"/>
              <a:pPr/>
              <a:t>27/11/2015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5722D5D-2B9A-4871-852E-6971BBB39529}" type="slidenum">
              <a:rPr lang="it-IT" smtClean="0"/>
              <a:pPr/>
              <a:t>‹N›</a:t>
            </a:fld>
            <a:endParaRPr lang="it-IT"/>
          </a:p>
        </p:txBody>
      </p:sp>
    </p:spTree>
    <p:extLst>
      <p:ext uri="{BB962C8B-B14F-4D97-AF65-F5344CB8AC3E}">
        <p14:creationId xmlns="" xmlns:p14="http://schemas.microsoft.com/office/powerpoint/2010/main" val="4287495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A7B09B-C014-4841-BF99-4185CEA00F95}" type="datetimeFigureOut">
              <a:rPr lang="it-IT" smtClean="0"/>
              <a:pPr/>
              <a:t>27/11/2015</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722D5D-2B9A-4871-852E-6971BBB39529}" type="slidenum">
              <a:rPr lang="it-IT" smtClean="0"/>
              <a:pPr/>
              <a:t>‹N›</a:t>
            </a:fld>
            <a:endParaRPr lang="it-IT"/>
          </a:p>
        </p:txBody>
      </p:sp>
    </p:spTree>
    <p:extLst>
      <p:ext uri="{BB962C8B-B14F-4D97-AF65-F5344CB8AC3E}">
        <p14:creationId xmlns="" xmlns:p14="http://schemas.microsoft.com/office/powerpoint/2010/main" val="3039482304"/>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onvittocolletta.gov.it/"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http://www.futuroalfemminile.it/imgpub/143628/0/0/49244-1.jpg"/>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35100"/>
            <a:ext cx="9167156" cy="6893100"/>
          </a:xfrm>
          <a:prstGeom prst="rect">
            <a:avLst/>
          </a:prstGeom>
          <a:noFill/>
          <a:ln>
            <a:noFill/>
          </a:ln>
        </p:spPr>
      </p:pic>
      <p:sp>
        <p:nvSpPr>
          <p:cNvPr id="5" name="Rettangolo 4"/>
          <p:cNvSpPr/>
          <p:nvPr/>
        </p:nvSpPr>
        <p:spPr>
          <a:xfrm>
            <a:off x="3995936" y="476672"/>
            <a:ext cx="4860032" cy="6001643"/>
          </a:xfrm>
          <a:prstGeom prst="rect">
            <a:avLst/>
          </a:prstGeom>
        </p:spPr>
        <p:txBody>
          <a:bodyPr wrap="square">
            <a:spAutoFit/>
          </a:bodyPr>
          <a:lstStyle/>
          <a:p>
            <a:pPr algn="ctr"/>
            <a:endParaRPr lang="it-IT" sz="3600" b="1" dirty="0" smtClean="0"/>
          </a:p>
          <a:p>
            <a:pPr algn="ctr"/>
            <a:r>
              <a:rPr lang="it-IT" sz="1200" b="1" dirty="0" smtClean="0"/>
              <a:t>ISTITUZIONE EDUCATIVA “</a:t>
            </a:r>
            <a:r>
              <a:rPr lang="it-IT" sz="1200" b="1" dirty="0" err="1" smtClean="0"/>
              <a:t>P.COLLETTA</a:t>
            </a:r>
            <a:r>
              <a:rPr lang="it-IT" sz="1200" b="1" dirty="0" smtClean="0"/>
              <a:t>”</a:t>
            </a:r>
            <a:endParaRPr lang="it-IT" sz="1200" dirty="0" smtClean="0"/>
          </a:p>
          <a:p>
            <a:pPr algn="ctr"/>
            <a:r>
              <a:rPr lang="it-IT" sz="1200" dirty="0" smtClean="0"/>
              <a:t>Liceo Ginnasio Statale- Liceo Classico Europeo Statale</a:t>
            </a:r>
          </a:p>
          <a:p>
            <a:pPr algn="ctr"/>
            <a:r>
              <a:rPr lang="it-IT" sz="1200" dirty="0" smtClean="0"/>
              <a:t>Rettore Dirigente Scolastico Prof.ssa Angelina </a:t>
            </a:r>
            <a:r>
              <a:rPr lang="it-IT" sz="1200" dirty="0" err="1" smtClean="0"/>
              <a:t>Aldorasi</a:t>
            </a:r>
            <a:endParaRPr lang="it-IT" sz="1200" dirty="0" smtClean="0"/>
          </a:p>
          <a:p>
            <a:pPr algn="ctr"/>
            <a:r>
              <a:rPr lang="it-IT" sz="1000" b="1" dirty="0" smtClean="0"/>
              <a:t> Corso Vittorio Emanuele 298   Avellino 83100</a:t>
            </a:r>
            <a:endParaRPr lang="it-IT" sz="1000" dirty="0" smtClean="0"/>
          </a:p>
          <a:p>
            <a:pPr algn="ctr"/>
            <a:r>
              <a:rPr lang="it-IT" sz="1000" b="1" dirty="0" smtClean="0"/>
              <a:t> Tel. 0825-36413 -  08251643101 Fax 08251643102</a:t>
            </a:r>
            <a:endParaRPr lang="it-IT" sz="1000" dirty="0" smtClean="0"/>
          </a:p>
          <a:p>
            <a:pPr algn="ctr"/>
            <a:r>
              <a:rPr lang="it-IT" sz="1000" b="1" dirty="0" smtClean="0"/>
              <a:t> </a:t>
            </a:r>
            <a:endParaRPr lang="it-IT" sz="1000" dirty="0" smtClean="0"/>
          </a:p>
          <a:p>
            <a:pPr algn="ctr"/>
            <a:r>
              <a:rPr lang="en-US" sz="1000" b="1" dirty="0" smtClean="0">
                <a:hlinkClick r:id="rId3"/>
              </a:rPr>
              <a:t>www.convittocolletta.gov.it</a:t>
            </a:r>
            <a:endParaRPr lang="en-US" sz="1000" b="1" dirty="0" smtClean="0"/>
          </a:p>
          <a:p>
            <a:pPr algn="ctr"/>
            <a:endParaRPr lang="it-IT" sz="1000" b="1" dirty="0" smtClean="0"/>
          </a:p>
          <a:p>
            <a:pPr algn="ctr"/>
            <a:r>
              <a:rPr lang="it-IT" sz="3600" b="1" dirty="0" smtClean="0"/>
              <a:t>GIORNATA INTERNAZIONALE CONTRO LA VIOLENZA SULLE DONNE.</a:t>
            </a:r>
          </a:p>
          <a:p>
            <a:pPr algn="ctr"/>
            <a:r>
              <a:rPr lang="it-IT" sz="3600" dirty="0" smtClean="0"/>
              <a:t/>
            </a:r>
            <a:br>
              <a:rPr lang="it-IT" sz="3600" dirty="0" smtClean="0"/>
            </a:br>
            <a:r>
              <a:rPr lang="it-IT" sz="3600" b="1" dirty="0" smtClean="0"/>
              <a:t>25 </a:t>
            </a:r>
            <a:r>
              <a:rPr lang="it-IT" sz="3600" b="1" dirty="0" smtClean="0"/>
              <a:t>NOVEMBRE</a:t>
            </a:r>
          </a:p>
          <a:p>
            <a:pPr algn="ctr"/>
            <a:endParaRPr lang="it-IT" sz="3600" b="1" dirty="0" smtClean="0"/>
          </a:p>
          <a:p>
            <a:pPr algn="ctr"/>
            <a:r>
              <a:rPr lang="it-IT" sz="1000" b="1" dirty="0" smtClean="0"/>
              <a:t>A cura dei volontari del servizio civile </a:t>
            </a:r>
            <a:r>
              <a:rPr lang="it-IT" sz="1000" b="1" dirty="0" err="1" smtClean="0"/>
              <a:t>Unpli</a:t>
            </a:r>
            <a:r>
              <a:rPr lang="it-IT" sz="1000" b="1" dirty="0" smtClean="0"/>
              <a:t>  Campania</a:t>
            </a:r>
            <a:endParaRPr lang="it-IT" sz="1000" dirty="0"/>
          </a:p>
        </p:txBody>
      </p:sp>
    </p:spTree>
    <p:extLst>
      <p:ext uri="{BB962C8B-B14F-4D97-AF65-F5344CB8AC3E}">
        <p14:creationId xmlns="" xmlns:p14="http://schemas.microsoft.com/office/powerpoint/2010/main" val="3139399718"/>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p:cNvSpPr>
            <a:spLocks noGrp="1"/>
          </p:cNvSpPr>
          <p:nvPr>
            <p:ph idx="1"/>
          </p:nvPr>
        </p:nvSpPr>
        <p:spPr>
          <a:xfrm>
            <a:off x="5004047" y="692696"/>
            <a:ext cx="3528393" cy="2304256"/>
          </a:xfrm>
        </p:spPr>
        <p:txBody>
          <a:bodyPr>
            <a:normAutofit fontScale="92500"/>
          </a:bodyPr>
          <a:lstStyle/>
          <a:p>
            <a:pPr marL="0" indent="0" algn="ctr">
              <a:buNone/>
            </a:pPr>
            <a:r>
              <a:rPr lang="it-IT" sz="2500" b="1" dirty="0" smtClean="0"/>
              <a:t>Tra </a:t>
            </a:r>
            <a:r>
              <a:rPr lang="it-IT" sz="2500" b="1" dirty="0"/>
              <a:t>i bambini che assistono a queste violenze, ricorda Save the </a:t>
            </a:r>
            <a:r>
              <a:rPr lang="it-IT" sz="2500" b="1" dirty="0" err="1"/>
              <a:t>Children</a:t>
            </a:r>
            <a:r>
              <a:rPr lang="it-IT" sz="2500" b="1" dirty="0"/>
              <a:t>, sale anche la probabilità di divenire in seguito partner violenti</a:t>
            </a:r>
          </a:p>
        </p:txBody>
      </p:sp>
      <p:sp>
        <p:nvSpPr>
          <p:cNvPr id="7" name="Segnaposto testo 6"/>
          <p:cNvSpPr>
            <a:spLocks noGrp="1"/>
          </p:cNvSpPr>
          <p:nvPr>
            <p:ph type="body" sz="half" idx="2"/>
          </p:nvPr>
        </p:nvSpPr>
        <p:spPr>
          <a:xfrm>
            <a:off x="457200" y="476673"/>
            <a:ext cx="3466728" cy="2808311"/>
          </a:xfrm>
        </p:spPr>
        <p:txBody>
          <a:bodyPr>
            <a:normAutofit fontScale="77500" lnSpcReduction="20000"/>
          </a:bodyPr>
          <a:lstStyle/>
          <a:p>
            <a:pPr algn="ctr"/>
            <a:endParaRPr lang="it-IT" sz="2000" b="1" dirty="0"/>
          </a:p>
          <a:p>
            <a:pPr algn="ctr"/>
            <a:r>
              <a:rPr lang="it-IT" sz="3200" b="1" dirty="0"/>
              <a:t>50mila i casi </a:t>
            </a:r>
            <a:r>
              <a:rPr lang="it-IT" sz="3200" b="1" dirty="0" smtClean="0"/>
              <a:t>di </a:t>
            </a:r>
            <a:r>
              <a:rPr lang="it-IT" sz="3200" b="1" dirty="0"/>
              <a:t>bambini diventati essi stessi oggetto di gravi minacce da parte di partner aggressivi e violenti, come forma di ritorsione contro le madri</a:t>
            </a:r>
            <a:endParaRPr lang="it-IT" sz="3200" dirty="0"/>
          </a:p>
        </p:txBody>
      </p:sp>
      <p:sp>
        <p:nvSpPr>
          <p:cNvPr id="8" name="Freccia a destra 7"/>
          <p:cNvSpPr/>
          <p:nvPr/>
        </p:nvSpPr>
        <p:spPr>
          <a:xfrm>
            <a:off x="3995936" y="166112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074" name="Picture 2" descr="http://www.lastampa.it/rf/image_lowres/Pub/p3/2014/03/31/Italia/Foto/RitagliWeb/abusi%20bambini-kuQH-U1030352464278JWG-568x320@LaStampa.it.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84123" y="3320712"/>
            <a:ext cx="5724181" cy="319019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710828405"/>
      </p:ext>
    </p:extLst>
  </p:cSld>
  <p:clrMapOvr>
    <a:masterClrMapping/>
  </p:clrMapOvr>
  <p:transition spd="med">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p:cNvSpPr>
            <a:spLocks noGrp="1"/>
          </p:cNvSpPr>
          <p:nvPr>
            <p:ph idx="1"/>
          </p:nvPr>
        </p:nvSpPr>
        <p:spPr>
          <a:xfrm>
            <a:off x="107504" y="908720"/>
            <a:ext cx="8579296" cy="5217443"/>
          </a:xfrm>
        </p:spPr>
        <p:txBody>
          <a:bodyPr/>
          <a:lstStyle/>
          <a:p>
            <a:pPr marL="0" indent="0" algn="ctr">
              <a:buNone/>
            </a:pPr>
            <a:r>
              <a:rPr lang="it-IT" dirty="0" smtClean="0"/>
              <a:t>Ciò che fa delle donne il “</a:t>
            </a:r>
            <a:r>
              <a:rPr lang="it-IT" b="1" dirty="0" smtClean="0"/>
              <a:t>secondo sesso</a:t>
            </a:r>
            <a:r>
              <a:rPr lang="it-IT" dirty="0" smtClean="0"/>
              <a:t>” è una costruzione sociale che può e deve essere mutata.</a:t>
            </a:r>
          </a:p>
          <a:p>
            <a:pPr marL="0" indent="0">
              <a:buNone/>
            </a:pPr>
            <a:r>
              <a:rPr lang="it-IT" dirty="0" smtClean="0"/>
              <a:t>                                                      </a:t>
            </a:r>
            <a:r>
              <a:rPr lang="it-IT" sz="2800" b="1" dirty="0" smtClean="0"/>
              <a:t>(</a:t>
            </a:r>
            <a:r>
              <a:rPr lang="it-IT" sz="2800" b="1" dirty="0"/>
              <a:t>S</a:t>
            </a:r>
            <a:r>
              <a:rPr lang="it-IT" sz="2800" b="1" dirty="0" smtClean="0"/>
              <a:t>imone de </a:t>
            </a:r>
            <a:r>
              <a:rPr lang="it-IT" sz="2800" b="1" dirty="0" err="1" smtClean="0"/>
              <a:t>Beauvoir</a:t>
            </a:r>
            <a:r>
              <a:rPr lang="it-IT" sz="2800" b="1" dirty="0" smtClean="0"/>
              <a:t>)</a:t>
            </a:r>
          </a:p>
          <a:p>
            <a:pPr marL="0" indent="0">
              <a:buNone/>
            </a:pPr>
            <a:endParaRPr lang="it-IT" sz="2800" b="1" dirty="0"/>
          </a:p>
          <a:p>
            <a:pPr marL="0" indent="0">
              <a:buNone/>
            </a:pPr>
            <a:endParaRPr lang="it-IT" sz="2800" b="1" dirty="0"/>
          </a:p>
        </p:txBody>
      </p:sp>
      <p:pic>
        <p:nvPicPr>
          <p:cNvPr id="8" name="Immagine 7"/>
          <p:cNvPicPr/>
          <p:nvPr/>
        </p:nvPicPr>
        <p:blipFill rotWithShape="1">
          <a:blip r:embed="rId2" cstate="print"/>
          <a:srcRect l="3116" t="23490" r="36220" b="30025"/>
          <a:stretch/>
        </p:blipFill>
        <p:spPr bwMode="auto">
          <a:xfrm>
            <a:off x="323528" y="3580598"/>
            <a:ext cx="8496944" cy="2800730"/>
          </a:xfrm>
          <a:prstGeom prst="rect">
            <a:avLst/>
          </a:prstGeom>
          <a:ln>
            <a:solidFill>
              <a:schemeClr val="bg1"/>
            </a:solidFill>
          </a:ln>
          <a:extLst>
            <a:ext uri="{53640926-AAD7-44D8-BBD7-CCE9431645EC}">
              <a14:shadowObscured xmlns="" xmlns:a14="http://schemas.microsoft.com/office/drawing/2010/main"/>
            </a:ext>
          </a:extLst>
        </p:spPr>
      </p:pic>
    </p:spTree>
    <p:extLst>
      <p:ext uri="{BB962C8B-B14F-4D97-AF65-F5344CB8AC3E}">
        <p14:creationId xmlns="" xmlns:p14="http://schemas.microsoft.com/office/powerpoint/2010/main" val="1284728327"/>
      </p:ext>
    </p:extLst>
  </p:cSld>
  <p:clrMapOvr>
    <a:masterClrMapping/>
  </p:clrMapOvr>
  <p:transition spd="med">
    <p:pull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http://piattaformainfanzia.org/wp-content/uploads/2014/03/Violenza-bambini.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1"/>
            <a:ext cx="9144000" cy="6856688"/>
          </a:xfrm>
          <a:prstGeom prst="rect">
            <a:avLst/>
          </a:prstGeom>
          <a:noFill/>
          <a:extLst>
            <a:ext uri="{909E8E84-426E-40DD-AFC4-6F175D3DCCD1}">
              <a14:hiddenFill xmlns="" xmlns:a14="http://schemas.microsoft.com/office/drawing/2010/main">
                <a:solidFill>
                  <a:srgbClr val="FFFFFF"/>
                </a:solidFill>
              </a14:hiddenFill>
            </a:ext>
          </a:extLst>
        </p:spPr>
      </p:pic>
      <p:sp>
        <p:nvSpPr>
          <p:cNvPr id="5" name="Rettangolo 4"/>
          <p:cNvSpPr/>
          <p:nvPr/>
        </p:nvSpPr>
        <p:spPr>
          <a:xfrm>
            <a:off x="4644008" y="908720"/>
            <a:ext cx="3672408" cy="5293757"/>
          </a:xfrm>
          <a:prstGeom prst="rect">
            <a:avLst/>
          </a:prstGeom>
        </p:spPr>
        <p:txBody>
          <a:bodyPr wrap="square">
            <a:spAutoFit/>
          </a:bodyPr>
          <a:lstStyle/>
          <a:p>
            <a:pPr algn="ctr"/>
            <a:r>
              <a:rPr lang="it-IT" sz="2600" b="1" dirty="0" smtClean="0"/>
              <a:t>L’educazione, ancora una volta, assume un ruolo centrale nella lotta a questa piaga sociale.</a:t>
            </a:r>
          </a:p>
          <a:p>
            <a:pPr algn="ctr"/>
            <a:r>
              <a:rPr lang="it-IT" sz="2600" b="1" dirty="0" smtClean="0"/>
              <a:t> È necessario insegnare ai bambini il rispetto per le donne (ancora meglio per tutte le creature viventi) ed educare le ragazze, affinché possano diventare dei modelli all’interno delle rispettive comunità.</a:t>
            </a:r>
          </a:p>
        </p:txBody>
      </p:sp>
    </p:spTree>
    <p:extLst>
      <p:ext uri="{BB962C8B-B14F-4D97-AF65-F5344CB8AC3E}">
        <p14:creationId xmlns="" xmlns:p14="http://schemas.microsoft.com/office/powerpoint/2010/main" val="2995870084"/>
      </p:ext>
    </p:extLst>
  </p:cSld>
  <p:clrMapOvr>
    <a:masterClrMapping/>
  </p:clrMapOvr>
  <p:transition spd="med">
    <p:pu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79512" y="1772816"/>
            <a:ext cx="5254352" cy="1470025"/>
          </a:xfrm>
        </p:spPr>
        <p:txBody>
          <a:bodyPr>
            <a:noAutofit/>
          </a:bodyPr>
          <a:lstStyle/>
          <a:p>
            <a:r>
              <a:rPr lang="it-IT" sz="3200" dirty="0" smtClean="0"/>
              <a:t/>
            </a:r>
            <a:br>
              <a:rPr lang="it-IT" sz="3200" dirty="0" smtClean="0"/>
            </a:br>
            <a:r>
              <a:rPr lang="it-IT" sz="3200" dirty="0"/>
              <a:t/>
            </a:r>
            <a:br>
              <a:rPr lang="it-IT" sz="3200" dirty="0"/>
            </a:br>
            <a:r>
              <a:rPr lang="it-IT" sz="3200" dirty="0" smtClean="0"/>
              <a:t/>
            </a:r>
            <a:br>
              <a:rPr lang="it-IT" sz="3200" dirty="0" smtClean="0"/>
            </a:br>
            <a:r>
              <a:rPr lang="it-IT" sz="3200" dirty="0"/>
              <a:t/>
            </a:r>
            <a:br>
              <a:rPr lang="it-IT" sz="3200" dirty="0"/>
            </a:br>
            <a:r>
              <a:rPr lang="it-IT" sz="3200" dirty="0" smtClean="0"/>
              <a:t/>
            </a:r>
            <a:br>
              <a:rPr lang="it-IT" sz="3200" dirty="0" smtClean="0"/>
            </a:br>
            <a:r>
              <a:rPr lang="it-IT" sz="2800" b="1" dirty="0" smtClean="0"/>
              <a:t>Le donne, determinate dal mondo così com’è, possono trascendere le condizioni attuali e percorrere la strada della libertà. Tuttavia non devono rimanere sole, ma essere accompagnate da un movimento collettivo e da cambiamenti sociali che richiedono impegno ,tolleranza e rispetto reciproco</a:t>
            </a:r>
            <a:r>
              <a:rPr lang="it-IT" sz="3200" dirty="0" smtClean="0"/>
              <a:t>.</a:t>
            </a:r>
            <a:br>
              <a:rPr lang="it-IT" sz="3200" dirty="0" smtClean="0"/>
            </a:br>
            <a:r>
              <a:rPr lang="it-IT" sz="3200" dirty="0" smtClean="0"/>
              <a:t/>
            </a:r>
            <a:br>
              <a:rPr lang="it-IT" sz="3200" dirty="0" smtClean="0"/>
            </a:br>
            <a:r>
              <a:rPr lang="it-IT" sz="3200" dirty="0" smtClean="0"/>
              <a:t/>
            </a:r>
            <a:br>
              <a:rPr lang="it-IT" sz="3200" dirty="0" smtClean="0"/>
            </a:br>
            <a:endParaRPr lang="it-IT" sz="3200" dirty="0"/>
          </a:p>
        </p:txBody>
      </p:sp>
      <p:pic>
        <p:nvPicPr>
          <p:cNvPr id="4" name="Immagine 3" descr="http://www.arcimilano.it/wp-content/uploads/2013/05/20121124_violenza.jpg"/>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508104" y="332656"/>
            <a:ext cx="3240360" cy="6048672"/>
          </a:xfrm>
          <a:prstGeom prst="rect">
            <a:avLst/>
          </a:prstGeom>
          <a:noFill/>
          <a:ln>
            <a:noFill/>
          </a:ln>
        </p:spPr>
      </p:pic>
    </p:spTree>
    <p:extLst>
      <p:ext uri="{BB962C8B-B14F-4D97-AF65-F5344CB8AC3E}">
        <p14:creationId xmlns="" xmlns:p14="http://schemas.microsoft.com/office/powerpoint/2010/main" val="1974780009"/>
      </p:ext>
    </p:extLst>
  </p:cSld>
  <p:clrMapOvr>
    <a:masterClrMapping/>
  </p:clrMapOvr>
  <p:transition spd="med">
    <p:push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4788024" y="614296"/>
            <a:ext cx="3898776" cy="5551008"/>
          </a:xfrm>
        </p:spPr>
        <p:txBody>
          <a:bodyPr>
            <a:normAutofit fontScale="92500"/>
          </a:bodyPr>
          <a:lstStyle/>
          <a:p>
            <a:pPr marL="0" lvl="0" indent="0" algn="ctr">
              <a:buNone/>
            </a:pPr>
            <a:endParaRPr lang="it-IT" dirty="0" smtClean="0"/>
          </a:p>
          <a:p>
            <a:pPr marL="0" lvl="0" indent="0" algn="ctr">
              <a:buNone/>
            </a:pPr>
            <a:r>
              <a:rPr lang="it-IT" dirty="0" smtClean="0">
                <a:latin typeface="Calibri" panose="020F0502020204030204" pitchFamily="34" charset="0"/>
              </a:rPr>
              <a:t>Oggi </a:t>
            </a:r>
            <a:r>
              <a:rPr lang="it-IT" dirty="0">
                <a:latin typeface="Calibri" panose="020F0502020204030204" pitchFamily="34" charset="0"/>
              </a:rPr>
              <a:t>nella nostra Scuola il gruppo teatrale “</a:t>
            </a:r>
            <a:r>
              <a:rPr lang="it-IT" b="1" dirty="0">
                <a:latin typeface="Calibri" panose="020F0502020204030204" pitchFamily="34" charset="0"/>
              </a:rPr>
              <a:t>Vernice </a:t>
            </a:r>
            <a:r>
              <a:rPr lang="it-IT" b="1" dirty="0" smtClean="0">
                <a:latin typeface="Calibri" panose="020F0502020204030204" pitchFamily="34" charset="0"/>
              </a:rPr>
              <a:t>Fresca</a:t>
            </a:r>
            <a:r>
              <a:rPr lang="it-IT" b="1" dirty="0">
                <a:latin typeface="Calibri" panose="020F0502020204030204" pitchFamily="34" charset="0"/>
              </a:rPr>
              <a:t>”</a:t>
            </a:r>
            <a:r>
              <a:rPr lang="it-IT" dirty="0">
                <a:latin typeface="Calibri" panose="020F0502020204030204" pitchFamily="34" charset="0"/>
              </a:rPr>
              <a:t>,  del TEATRO CIVILE 99 di Mercogliano ha sensibilizzato gli alunni al problema della </a:t>
            </a:r>
            <a:r>
              <a:rPr lang="it-IT" dirty="0" smtClean="0">
                <a:latin typeface="Calibri" panose="020F0502020204030204" pitchFamily="34" charset="0"/>
              </a:rPr>
              <a:t>violenza </a:t>
            </a:r>
            <a:r>
              <a:rPr lang="it-IT" dirty="0">
                <a:latin typeface="Calibri" panose="020F0502020204030204" pitchFamily="34" charset="0"/>
              </a:rPr>
              <a:t>contro le donne, per non limitare l'attivismo alla giornata di oggi ma per protrarlo nel quotidiano, con l’invito di denunciare le violenze, senza paura.</a:t>
            </a:r>
          </a:p>
          <a:p>
            <a:endParaRPr lang="it-IT" dirty="0"/>
          </a:p>
        </p:txBody>
      </p:sp>
      <p:pic>
        <p:nvPicPr>
          <p:cNvPr id="4100" name="Picture 4" descr="http://www.statoquotidiano.it/wp-content/uploads/2014/11/25nov14_No-violenza-contro-donne_web.jp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t="16092" b="20363"/>
          <a:stretch/>
        </p:blipFill>
        <p:spPr bwMode="auto">
          <a:xfrm>
            <a:off x="323528" y="908720"/>
            <a:ext cx="4374746" cy="507821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518013725"/>
      </p:ext>
    </p:extLst>
  </p:cSld>
  <p:clrMapOvr>
    <a:masterClrMapping/>
  </p:clrMapOvr>
  <p:transition spd="slow">
    <p:spli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457200" y="908720"/>
            <a:ext cx="4038600" cy="5217443"/>
          </a:xfrm>
        </p:spPr>
        <p:txBody>
          <a:bodyPr>
            <a:normAutofit fontScale="92500"/>
          </a:bodyPr>
          <a:lstStyle/>
          <a:p>
            <a:pPr marL="0" indent="0" algn="ctr">
              <a:buNone/>
            </a:pPr>
            <a:r>
              <a:rPr lang="it-IT" b="1" dirty="0">
                <a:latin typeface="Calibri" panose="020F0502020204030204" pitchFamily="34" charset="0"/>
              </a:rPr>
              <a:t>Nel mondo una donna su tre ha subito violenza fisica, psicologica o sessuale. </a:t>
            </a:r>
          </a:p>
          <a:p>
            <a:pPr marL="0" indent="0" algn="ctr">
              <a:buNone/>
            </a:pPr>
            <a:r>
              <a:rPr lang="it-IT" b="1" dirty="0" smtClean="0">
                <a:latin typeface="Calibri" panose="020F0502020204030204" pitchFamily="34" charset="0"/>
              </a:rPr>
              <a:t>In </a:t>
            </a:r>
            <a:r>
              <a:rPr lang="it-IT" b="1" dirty="0">
                <a:latin typeface="Calibri" panose="020F0502020204030204" pitchFamily="34" charset="0"/>
              </a:rPr>
              <a:t>alcuni paesi questo dato già drammatico sale a sette donne su dieci.</a:t>
            </a:r>
            <a:r>
              <a:rPr lang="it-IT" dirty="0">
                <a:latin typeface="Calibri" panose="020F0502020204030204" pitchFamily="34" charset="0"/>
              </a:rPr>
              <a:t> </a:t>
            </a:r>
            <a:r>
              <a:rPr lang="it-IT" b="1" dirty="0">
                <a:latin typeface="Calibri" panose="020F0502020204030204" pitchFamily="34" charset="0"/>
              </a:rPr>
              <a:t>La violenza contro le donne è una delle più diffuse violazioni dei diritti umani e non fa distinzioni, colpisce donne di ogni età, etnia, cultura e ceto sociale.</a:t>
            </a:r>
            <a:endParaRPr lang="it-IT" dirty="0">
              <a:latin typeface="Calibri" panose="020F0502020204030204" pitchFamily="34" charset="0"/>
            </a:endParaRPr>
          </a:p>
          <a:p>
            <a:endParaRPr lang="it-IT" dirty="0"/>
          </a:p>
        </p:txBody>
      </p:sp>
      <p:pic>
        <p:nvPicPr>
          <p:cNvPr id="5" name="Segnaposto contenuto 4"/>
          <p:cNvPicPr>
            <a:picLocks noGrp="1"/>
          </p:cNvPicPr>
          <p:nvPr>
            <p:ph sz="half" idx="2"/>
          </p:nvPr>
        </p:nvPicPr>
        <p:blipFill rotWithShape="1">
          <a:blip r:embed="rId2" cstate="print"/>
          <a:srcRect l="20520" t="28793" r="53313" b="13797"/>
          <a:stretch/>
        </p:blipFill>
        <p:spPr bwMode="auto">
          <a:xfrm>
            <a:off x="4772966" y="1020278"/>
            <a:ext cx="3727939" cy="4888153"/>
          </a:xfrm>
          <a:prstGeom prst="rect">
            <a:avLst/>
          </a:prstGeom>
          <a:ln>
            <a:noFill/>
          </a:ln>
          <a:extLst>
            <a:ext uri="{53640926-AAD7-44D8-BBD7-CCE9431645EC}">
              <a14:shadowObscured xmlns="" xmlns:a14="http://schemas.microsoft.com/office/drawing/2010/main"/>
            </a:ext>
          </a:extLst>
        </p:spPr>
      </p:pic>
    </p:spTree>
    <p:extLst>
      <p:ext uri="{BB962C8B-B14F-4D97-AF65-F5344CB8AC3E}">
        <p14:creationId xmlns="" xmlns:p14="http://schemas.microsoft.com/office/powerpoint/2010/main" val="897502616"/>
      </p:ext>
    </p:extLst>
  </p:cSld>
  <p:clrMapOvr>
    <a:masterClrMapping/>
  </p:clrMapOvr>
  <p:transition spd="slow">
    <p:wheel spokes="2"/>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1340768"/>
            <a:ext cx="8229600" cy="1354162"/>
          </a:xfrm>
        </p:spPr>
        <p:txBody>
          <a:bodyPr>
            <a:normAutofit fontScale="90000"/>
          </a:bodyPr>
          <a:lstStyle/>
          <a:p>
            <a:r>
              <a:rPr lang="it-IT" sz="3100" b="1" dirty="0">
                <a:latin typeface="Calibri" panose="020F0502020204030204" pitchFamily="34" charset="0"/>
                <a:cs typeface="Times New Roman" panose="02020603050405020304" pitchFamily="18" charset="0"/>
              </a:rPr>
              <a:t>Il nostro Paese negli ultimi anni ha fatto passi avanti sul piano legislativo, dotandosi di nuovi strumenti normativi </a:t>
            </a:r>
            <a:br>
              <a:rPr lang="it-IT" sz="3100" b="1" dirty="0">
                <a:latin typeface="Calibri" panose="020F0502020204030204" pitchFamily="34" charset="0"/>
                <a:cs typeface="Times New Roman" panose="02020603050405020304" pitchFamily="18" charset="0"/>
              </a:rPr>
            </a:br>
            <a:r>
              <a:rPr lang="it-IT" sz="3100" b="1" dirty="0" smtClean="0">
                <a:latin typeface="Calibri" panose="020F0502020204030204" pitchFamily="34" charset="0"/>
                <a:cs typeface="Times New Roman" panose="02020603050405020304" pitchFamily="18" charset="0"/>
              </a:rPr>
              <a:t>- </a:t>
            </a:r>
            <a:r>
              <a:rPr lang="it-IT" sz="3100" b="1" dirty="0">
                <a:latin typeface="Calibri" panose="020F0502020204030204" pitchFamily="34" charset="0"/>
                <a:cs typeface="Times New Roman" panose="02020603050405020304" pitchFamily="18" charset="0"/>
              </a:rPr>
              <a:t>la legge contro lo </a:t>
            </a:r>
            <a:r>
              <a:rPr lang="it-IT" sz="3100" b="1" dirty="0" err="1">
                <a:latin typeface="Calibri" panose="020F0502020204030204" pitchFamily="34" charset="0"/>
                <a:cs typeface="Times New Roman" panose="02020603050405020304" pitchFamily="18" charset="0"/>
              </a:rPr>
              <a:t>stalking</a:t>
            </a:r>
            <a:r>
              <a:rPr lang="it-IT" sz="3100" b="1" dirty="0">
                <a:latin typeface="Calibri" panose="020F0502020204030204" pitchFamily="34" charset="0"/>
                <a:cs typeface="Times New Roman" panose="02020603050405020304" pitchFamily="18" charset="0"/>
              </a:rPr>
              <a:t>, quella per il contrasto al </a:t>
            </a:r>
            <a:r>
              <a:rPr lang="it-IT" sz="3100" b="1" dirty="0" err="1">
                <a:latin typeface="Calibri" panose="020F0502020204030204" pitchFamily="34" charset="0"/>
                <a:cs typeface="Times New Roman" panose="02020603050405020304" pitchFamily="18" charset="0"/>
              </a:rPr>
              <a:t>femminicidio</a:t>
            </a:r>
            <a:r>
              <a:rPr lang="it-IT" sz="3100" b="1" dirty="0">
                <a:latin typeface="Calibri" panose="020F0502020204030204" pitchFamily="34" charset="0"/>
                <a:cs typeface="Times New Roman" panose="02020603050405020304" pitchFamily="18" charset="0"/>
              </a:rPr>
              <a:t>, la ratifica della Convenzione del Consiglio </a:t>
            </a:r>
            <a:r>
              <a:rPr lang="it-IT" sz="3100" b="1" dirty="0" smtClean="0">
                <a:latin typeface="Calibri" panose="020F0502020204030204" pitchFamily="34" charset="0"/>
                <a:cs typeface="Times New Roman" panose="02020603050405020304" pitchFamily="18" charset="0"/>
              </a:rPr>
              <a:t>d'Europa ('Convenzione di Istanbul' ) sulla </a:t>
            </a:r>
            <a:r>
              <a:rPr lang="it-IT" sz="3100" b="1" dirty="0">
                <a:latin typeface="Calibri" panose="020F0502020204030204" pitchFamily="34" charset="0"/>
                <a:cs typeface="Times New Roman" panose="02020603050405020304" pitchFamily="18" charset="0"/>
              </a:rPr>
              <a:t>prevenzione e la lotta contro la violenza </a:t>
            </a:r>
            <a:r>
              <a:rPr lang="it-IT" sz="3100" b="1" dirty="0" smtClean="0">
                <a:latin typeface="Calibri" panose="020F0502020204030204" pitchFamily="34" charset="0"/>
                <a:cs typeface="Times New Roman" panose="02020603050405020304" pitchFamily="18" charset="0"/>
              </a:rPr>
              <a:t> domestica sulle donne.</a:t>
            </a:r>
            <a:r>
              <a:rPr lang="it-IT" sz="2800" b="1" dirty="0" smtClean="0">
                <a:latin typeface="Calibri" panose="020F0502020204030204" pitchFamily="34" charset="0"/>
                <a:cs typeface="Times New Roman" panose="02020603050405020304" pitchFamily="18" charset="0"/>
              </a:rPr>
              <a:t/>
            </a:r>
            <a:br>
              <a:rPr lang="it-IT" sz="2800" b="1" dirty="0" smtClean="0">
                <a:latin typeface="Calibri" panose="020F0502020204030204" pitchFamily="34" charset="0"/>
                <a:cs typeface="Times New Roman" panose="02020603050405020304" pitchFamily="18" charset="0"/>
              </a:rPr>
            </a:br>
            <a:endParaRPr lang="it-IT" sz="2800" b="1" dirty="0">
              <a:latin typeface="Calibri" panose="020F0502020204030204" pitchFamily="34" charset="0"/>
              <a:cs typeface="Times New Roman" panose="02020603050405020304" pitchFamily="18" charset="0"/>
            </a:endParaRPr>
          </a:p>
        </p:txBody>
      </p:sp>
      <p:pic>
        <p:nvPicPr>
          <p:cNvPr id="5" name="Immagine 4"/>
          <p:cNvPicPr/>
          <p:nvPr/>
        </p:nvPicPr>
        <p:blipFill rotWithShape="1">
          <a:blip r:embed="rId2" cstate="print"/>
          <a:srcRect l="14549" t="33719" r="48169" b="22864"/>
          <a:stretch/>
        </p:blipFill>
        <p:spPr bwMode="auto">
          <a:xfrm>
            <a:off x="2051720" y="3789040"/>
            <a:ext cx="4824536" cy="2713097"/>
          </a:xfrm>
          <a:prstGeom prst="rect">
            <a:avLst/>
          </a:prstGeom>
          <a:ln>
            <a:noFill/>
          </a:ln>
          <a:extLst>
            <a:ext uri="{53640926-AAD7-44D8-BBD7-CCE9431645EC}">
              <a14:shadowObscured xmlns="" xmlns:a14="http://schemas.microsoft.com/office/drawing/2010/main"/>
            </a:ext>
          </a:extLst>
        </p:spPr>
      </p:pic>
    </p:spTree>
    <p:extLst>
      <p:ext uri="{BB962C8B-B14F-4D97-AF65-F5344CB8AC3E}">
        <p14:creationId xmlns="" xmlns:p14="http://schemas.microsoft.com/office/powerpoint/2010/main" val="1881174031"/>
      </p:ext>
    </p:extLst>
  </p:cSld>
  <p:clrMapOvr>
    <a:masterClrMapping/>
  </p:clrMapOvr>
  <p:transition spd="slow">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ph idx="1"/>
          </p:nvPr>
        </p:nvSpPr>
        <p:spPr>
          <a:xfrm>
            <a:off x="323528" y="3429000"/>
            <a:ext cx="8363272" cy="2697163"/>
          </a:xfrm>
        </p:spPr>
        <p:txBody>
          <a:bodyPr/>
          <a:lstStyle/>
          <a:p>
            <a:pPr marL="0" indent="0" algn="ctr">
              <a:buNone/>
            </a:pPr>
            <a:r>
              <a:rPr lang="it-IT" b="1" dirty="0"/>
              <a:t>La P</a:t>
            </a:r>
            <a:r>
              <a:rPr lang="it-IT" b="1" dirty="0" smtClean="0"/>
              <a:t>residente </a:t>
            </a:r>
            <a:r>
              <a:rPr lang="it-IT" b="1" dirty="0"/>
              <a:t>della Camera, Laura </a:t>
            </a:r>
            <a:r>
              <a:rPr lang="it-IT" b="1" dirty="0" err="1" smtClean="0"/>
              <a:t>Boldrini</a:t>
            </a:r>
            <a:r>
              <a:rPr lang="it-IT" b="1" dirty="0" smtClean="0"/>
              <a:t> </a:t>
            </a:r>
            <a:r>
              <a:rPr lang="it-IT" b="1" dirty="0"/>
              <a:t>avverte: "Non dobbiamo abbassare la </a:t>
            </a:r>
            <a:r>
              <a:rPr lang="it-IT" b="1" dirty="0" smtClean="0"/>
              <a:t>guardia,  </a:t>
            </a:r>
            <a:r>
              <a:rPr lang="it-IT" b="1" dirty="0"/>
              <a:t>m</a:t>
            </a:r>
            <a:r>
              <a:rPr lang="it-IT" b="1" dirty="0" smtClean="0"/>
              <a:t>ettere </a:t>
            </a:r>
            <a:r>
              <a:rPr lang="it-IT" b="1" dirty="0"/>
              <a:t>la crocetta sulla casella 'azioni di contrasto alla violenza contro le donne', come se non dovessimo più </a:t>
            </a:r>
            <a:r>
              <a:rPr lang="it-IT" b="1" dirty="0" smtClean="0"/>
              <a:t>occuparcene.</a:t>
            </a:r>
          </a:p>
          <a:p>
            <a:pPr marL="0" indent="0" algn="ctr">
              <a:buNone/>
            </a:pPr>
            <a:endParaRPr lang="it-IT" dirty="0"/>
          </a:p>
        </p:txBody>
      </p:sp>
      <p:pic>
        <p:nvPicPr>
          <p:cNvPr id="5122" name="Picture 2" descr="http://static.pourfemme.it/pfwww/fotogallery/625X0/71383/violenza-sulle-donne-manifesto.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331640" y="334789"/>
            <a:ext cx="6336704" cy="259228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064944089"/>
      </p:ext>
    </p:extLst>
  </p:cSld>
  <p:clrMapOvr>
    <a:masterClrMapping/>
  </p:clrMapOvr>
  <p:transition spd="med">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egnaposto contenuto 8"/>
          <p:cNvSpPr>
            <a:spLocks noGrp="1"/>
          </p:cNvSpPr>
          <p:nvPr>
            <p:ph idx="1"/>
          </p:nvPr>
        </p:nvSpPr>
        <p:spPr>
          <a:xfrm>
            <a:off x="395536" y="332656"/>
            <a:ext cx="8229600" cy="4525963"/>
          </a:xfrm>
        </p:spPr>
        <p:txBody>
          <a:bodyPr>
            <a:normAutofit/>
          </a:bodyPr>
          <a:lstStyle/>
          <a:p>
            <a:pPr marL="0" indent="0" algn="ctr">
              <a:buNone/>
            </a:pPr>
            <a:r>
              <a:rPr lang="it-IT" b="1" dirty="0" smtClean="0">
                <a:latin typeface="Calibri" panose="020F0502020204030204" pitchFamily="34" charset="0"/>
              </a:rPr>
              <a:t>La donna nel passato, ma ancora oggi, si trova in una condizione di inferiorità, con un accesso limitato al potere, alle ricchezze, al sapere, alla cittadinanza, alla libertà.</a:t>
            </a:r>
          </a:p>
          <a:p>
            <a:pPr marL="0" indent="0">
              <a:buNone/>
            </a:pPr>
            <a:endParaRPr lang="it-IT" dirty="0"/>
          </a:p>
          <a:p>
            <a:pPr marL="0" indent="0">
              <a:buNone/>
            </a:pPr>
            <a:endParaRPr lang="it-IT" dirty="0" smtClean="0"/>
          </a:p>
          <a:p>
            <a:pPr marL="0" indent="0">
              <a:buNone/>
            </a:pPr>
            <a:endParaRPr lang="it-IT" dirty="0"/>
          </a:p>
          <a:p>
            <a:pPr marL="0" indent="0">
              <a:buNone/>
            </a:pPr>
            <a:endParaRPr lang="it-IT" dirty="0"/>
          </a:p>
        </p:txBody>
      </p:sp>
      <p:pic>
        <p:nvPicPr>
          <p:cNvPr id="1026" name="Picture 2" descr="http://riforma.it/sites/default/files/styles/article/public/2014/11/25/image/donne.jpg?itok=mDC58_1A"/>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8797" r="18698"/>
          <a:stretch/>
        </p:blipFill>
        <p:spPr bwMode="auto">
          <a:xfrm>
            <a:off x="1835696" y="2749424"/>
            <a:ext cx="5688632" cy="371164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877316969"/>
      </p:ext>
    </p:extLst>
  </p:cSld>
  <p:clrMapOvr>
    <a:masterClrMapping/>
  </p:clrMapOvr>
  <p:transition spd="med">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1916832"/>
            <a:ext cx="4968552" cy="2592288"/>
          </a:xfrm>
        </p:spPr>
        <p:txBody>
          <a:bodyPr>
            <a:noAutofit/>
          </a:bodyPr>
          <a:lstStyle/>
          <a:p>
            <a:r>
              <a:rPr lang="it-IT" sz="3200" b="1" dirty="0" smtClean="0"/>
              <a:t/>
            </a:r>
            <a:br>
              <a:rPr lang="it-IT" sz="3200" b="1" dirty="0" smtClean="0"/>
            </a:br>
            <a:r>
              <a:rPr lang="it-IT" sz="3200" b="1" dirty="0" smtClean="0"/>
              <a:t>Gli </a:t>
            </a:r>
            <a:r>
              <a:rPr lang="it-IT" sz="3200" b="1" dirty="0"/>
              <a:t>ultimi dati dell'Istat dicono che nel nostro Paese circa 7 milioni di donne hanno subito violenza, fisica o psicologica, nella loro </a:t>
            </a:r>
            <a:r>
              <a:rPr lang="it-IT" sz="3200" b="1" dirty="0" smtClean="0"/>
              <a:t>vita, </a:t>
            </a:r>
            <a:r>
              <a:rPr lang="it-IT" sz="3200" b="1" dirty="0"/>
              <a:t>u</a:t>
            </a:r>
            <a:r>
              <a:rPr lang="it-IT" sz="3200" b="1" dirty="0" smtClean="0"/>
              <a:t>na </a:t>
            </a:r>
            <a:r>
              <a:rPr lang="it-IT" sz="3200" b="1" dirty="0"/>
              <a:t>donna su tre della fascia di età compresa tra 16 e 60 anni. Ma nemmeno il 12% di queste donne </a:t>
            </a:r>
            <a:r>
              <a:rPr lang="it-IT" sz="3200" b="1" dirty="0" smtClean="0"/>
              <a:t>ha </a:t>
            </a:r>
            <a:r>
              <a:rPr lang="it-IT" sz="3200" b="1" dirty="0"/>
              <a:t>avuto la forza di denunciarla. </a:t>
            </a:r>
            <a:r>
              <a:rPr lang="it-IT" sz="3200" b="1" dirty="0" smtClean="0"/>
              <a:t/>
            </a:r>
            <a:br>
              <a:rPr lang="it-IT" sz="3200" b="1" dirty="0" smtClean="0"/>
            </a:br>
            <a:endParaRPr lang="it-IT" sz="3200" b="1" dirty="0"/>
          </a:p>
        </p:txBody>
      </p:sp>
      <p:pic>
        <p:nvPicPr>
          <p:cNvPr id="2052" name="Picture 4" descr="http://roma.repubblica.it/images/2011/11/23/153837174-4728a13b-752b-4ec8-9a41-c7055893c3db.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605947" y="764704"/>
            <a:ext cx="3299725" cy="496855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847075060"/>
      </p:ext>
    </p:extLst>
  </p:cSld>
  <p:clrMapOvr>
    <a:masterClrMapping/>
  </p:clrMapOvr>
  <p:transition spd="med">
    <p:newsfla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aresdefencevolution.com/wp-content/uploads/2015/03/violenza-sulle-donne-morte.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1704" y="0"/>
            <a:ext cx="9165703"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Rettangolo 3"/>
          <p:cNvSpPr/>
          <p:nvPr/>
        </p:nvSpPr>
        <p:spPr>
          <a:xfrm>
            <a:off x="3995936" y="1166842"/>
            <a:ext cx="4572000" cy="5016758"/>
          </a:xfrm>
          <a:prstGeom prst="rect">
            <a:avLst/>
          </a:prstGeom>
        </p:spPr>
        <p:txBody>
          <a:bodyPr>
            <a:spAutoFit/>
          </a:bodyPr>
          <a:lstStyle/>
          <a:p>
            <a:pPr algn="ctr"/>
            <a:r>
              <a:rPr lang="it-IT" sz="3200" b="1" dirty="0" smtClean="0"/>
              <a:t>Si stima che, nel mondo, circa 133 milioni di donne abbiano subito una qualche forma di mutilazione genitale, mentre oltre 700 milioni si sono sposate da bambine, di cui 250 milioni prima di compiere 15 anni</a:t>
            </a:r>
            <a:endParaRPr lang="it-IT" sz="3200" dirty="0"/>
          </a:p>
        </p:txBody>
      </p:sp>
    </p:spTree>
    <p:extLst>
      <p:ext uri="{BB962C8B-B14F-4D97-AF65-F5344CB8AC3E}">
        <p14:creationId xmlns="" xmlns:p14="http://schemas.microsoft.com/office/powerpoint/2010/main" val="1835057837"/>
      </p:ext>
    </p:extLst>
  </p:cSld>
  <p:clrMapOvr>
    <a:masterClrMapping/>
  </p:clrMapOvr>
  <p:transition spd="med">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lindro.it/wp-content/uploads/sites/4/2014/11/violenza-donne.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 y="-315416"/>
            <a:ext cx="9144000" cy="7173416"/>
          </a:xfrm>
          <a:prstGeom prst="rect">
            <a:avLst/>
          </a:prstGeom>
          <a:noFill/>
          <a:extLst>
            <a:ext uri="{909E8E84-426E-40DD-AFC4-6F175D3DCCD1}">
              <a14:hiddenFill xmlns="" xmlns:a14="http://schemas.microsoft.com/office/drawing/2010/main">
                <a:solidFill>
                  <a:srgbClr val="FFFFFF"/>
                </a:solidFill>
              </a14:hiddenFill>
            </a:ext>
          </a:extLst>
        </p:spPr>
      </p:pic>
      <p:sp>
        <p:nvSpPr>
          <p:cNvPr id="8" name="Rettangolo 7"/>
          <p:cNvSpPr/>
          <p:nvPr/>
        </p:nvSpPr>
        <p:spPr>
          <a:xfrm>
            <a:off x="4607909" y="178137"/>
            <a:ext cx="4428587" cy="6186309"/>
          </a:xfrm>
          <a:prstGeom prst="rect">
            <a:avLst/>
          </a:prstGeom>
        </p:spPr>
        <p:txBody>
          <a:bodyPr wrap="square">
            <a:spAutoFit/>
          </a:bodyPr>
          <a:lstStyle/>
          <a:p>
            <a:pPr algn="ctr"/>
            <a:r>
              <a:rPr lang="it-IT" sz="3300" b="1" dirty="0" smtClean="0"/>
              <a:t>Il 15% delle donne vittime di violenza dichiara di avere difficoltà nell'educazione dei propri ragazzi</a:t>
            </a:r>
            <a:r>
              <a:rPr lang="it-IT" sz="3300" dirty="0" smtClean="0"/>
              <a:t>. </a:t>
            </a:r>
          </a:p>
          <a:p>
            <a:pPr algn="ctr"/>
            <a:r>
              <a:rPr lang="it-IT" sz="3300" b="1" dirty="0" smtClean="0"/>
              <a:t>Molte denunciano anche perdita di autostima, ansia, attacchi di panico, fobie, disturbi del sonno e dell'alimentazione</a:t>
            </a:r>
            <a:r>
              <a:rPr lang="it-IT" sz="3300" dirty="0" smtClean="0">
                <a:solidFill>
                  <a:schemeClr val="bg1"/>
                </a:solidFill>
              </a:rPr>
              <a:t>. </a:t>
            </a:r>
            <a:endParaRPr lang="it-IT" sz="3300" dirty="0">
              <a:solidFill>
                <a:schemeClr val="bg1"/>
              </a:solidFill>
            </a:endParaRPr>
          </a:p>
        </p:txBody>
      </p:sp>
    </p:spTree>
    <p:extLst>
      <p:ext uri="{BB962C8B-B14F-4D97-AF65-F5344CB8AC3E}">
        <p14:creationId xmlns="" xmlns:p14="http://schemas.microsoft.com/office/powerpoint/2010/main" val="3781386846"/>
      </p:ext>
    </p:extLst>
  </p:cSld>
  <p:clrMapOvr>
    <a:masterClrMapping/>
  </p:clrMapOvr>
  <p:transition spd="med">
    <p:zoom/>
  </p:transition>
  <p:timing>
    <p:tnLst>
      <p:par>
        <p:cTn id="1" dur="indefinite" restart="never" nodeType="tmRoot"/>
      </p:par>
    </p:tnLst>
  </p:timing>
</p:sld>
</file>

<file path=ppt/theme/theme1.xml><?xml version="1.0" encoding="utf-8"?>
<a:theme xmlns:a="http://schemas.openxmlformats.org/drawingml/2006/main" name="Tema di Office">
  <a:themeElements>
    <a:clrScheme name="Gradazioni di grigio">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TotalTime>
  <Words>370</Words>
  <Application>Microsoft Office PowerPoint</Application>
  <PresentationFormat>Presentazione su schermo (4:3)</PresentationFormat>
  <Paragraphs>34</Paragraphs>
  <Slides>13</Slides>
  <Notes>0</Notes>
  <HiddenSlides>0</HiddenSlides>
  <MMClips>0</MMClips>
  <ScaleCrop>false</ScaleCrop>
  <HeadingPairs>
    <vt:vector size="4" baseType="variant">
      <vt:variant>
        <vt:lpstr>Tema</vt:lpstr>
      </vt:variant>
      <vt:variant>
        <vt:i4>1</vt:i4>
      </vt:variant>
      <vt:variant>
        <vt:lpstr>Titoli diapositive</vt:lpstr>
      </vt:variant>
      <vt:variant>
        <vt:i4>13</vt:i4>
      </vt:variant>
    </vt:vector>
  </HeadingPairs>
  <TitlesOfParts>
    <vt:vector size="14" baseType="lpstr">
      <vt:lpstr>Tema di Office</vt:lpstr>
      <vt:lpstr>Diapositiva 1</vt:lpstr>
      <vt:lpstr>Diapositiva 2</vt:lpstr>
      <vt:lpstr>Diapositiva 3</vt:lpstr>
      <vt:lpstr>Il nostro Paese negli ultimi anni ha fatto passi avanti sul piano legislativo, dotandosi di nuovi strumenti normativi  - la legge contro lo stalking, quella per il contrasto al femminicidio, la ratifica della Convenzione del Consiglio d'Europa ('Convenzione di Istanbul' ) sulla prevenzione e la lotta contro la violenza  domestica sulle donne. </vt:lpstr>
      <vt:lpstr>Diapositiva 5</vt:lpstr>
      <vt:lpstr>Diapositiva 6</vt:lpstr>
      <vt:lpstr> Gli ultimi dati dell'Istat dicono che nel nostro Paese circa 7 milioni di donne hanno subito violenza, fisica o psicologica, nella loro vita, una donna su tre della fascia di età compresa tra 16 e 60 anni. Ma nemmeno il 12% di queste donne ha avuto la forza di denunciarla.  </vt:lpstr>
      <vt:lpstr>Diapositiva 8</vt:lpstr>
      <vt:lpstr>Diapositiva 9</vt:lpstr>
      <vt:lpstr>Diapositiva 10</vt:lpstr>
      <vt:lpstr>Diapositiva 11</vt:lpstr>
      <vt:lpstr>Diapositiva 12</vt:lpstr>
      <vt:lpstr>     Le donne, determinate dal mondo così com’è, possono trascendere le condizioni attuali e percorrere la strada della libertà. Tuttavia non devono rimanere sole, ma essere accompagnate da un movimento collettivo e da cambiamenti sociali che richiedono impegno ,tolleranza e rispetto reciproco.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pc3</dc:creator>
  <cp:lastModifiedBy>pc3</cp:lastModifiedBy>
  <cp:revision>48</cp:revision>
  <dcterms:created xsi:type="dcterms:W3CDTF">2015-11-26T09:25:56Z</dcterms:created>
  <dcterms:modified xsi:type="dcterms:W3CDTF">2015-11-27T09:17:02Z</dcterms:modified>
</cp:coreProperties>
</file>