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712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60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9" d="100"/>
          <a:sy n="99" d="100"/>
        </p:scale>
        <p:origin x="-15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466A7F-B86E-0944-9E9B-66A133AEE857}" type="datetimeFigureOut">
              <a:rPr lang="it-IT" smtClean="0"/>
              <a:t>21/10/16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BD82C-4FF0-9F41-B945-C9A75C2B391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62431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A5379-232A-454E-B7C8-E093AB5574D0}" type="datetimeFigureOut">
              <a:rPr lang="it-IT" smtClean="0"/>
              <a:t>21/10/16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BD8BCA-59E0-624E-A747-B7A49D2999F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02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pPr eaLnBrk="1" latinLnBrk="0" hangingPunct="1"/>
            <a:r>
              <a:rPr lang="it-IT" smtClean="0"/>
              <a:t>20/10/16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r>
              <a:rPr kumimoji="0" lang="en-US" smtClean="0"/>
              <a:t>prof.ssa Maria Antonia Vesce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‹n.›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20/10/16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Maria Antonia Vesce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D56-9071-2B40-A33B-6C3CE417D788}" type="slidenum">
              <a:rPr lang="it-IT" smtClean="0"/>
              <a:t>‹n.›</a:t>
            </a:fld>
            <a:endParaRPr lang="it-IT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tabLst/>
              <a:defRPr sz="1800"/>
            </a:lvl6pPr>
            <a:lvl7pPr marL="2290763" indent="-344488">
              <a:tabLst/>
              <a:defRPr sz="1800"/>
            </a:lvl7pPr>
            <a:lvl8pPr marL="2290763" indent="-344488">
              <a:tabLst/>
              <a:defRPr sz="1800"/>
            </a:lvl8pPr>
            <a:lvl9pPr marL="2290763" indent="-344488">
              <a:tabLst/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20/10/16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Maria Antonia Vesce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D56-9071-2B40-A33B-6C3CE417D788}" type="slidenum">
              <a:rPr lang="it-IT" smtClean="0"/>
              <a:t>‹n.›</a:t>
            </a:fld>
            <a:endParaRPr lang="it-IT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20/10/16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Maria Antonia Vesce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D56-9071-2B40-A33B-6C3CE417D788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20/10/16</a:t>
            </a: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Maria Antonia Vesce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D56-9071-2B40-A33B-6C3CE417D788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20/10/16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Maria Antonia Vesce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D56-9071-2B40-A33B-6C3CE417D788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20/10/16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Maria Antonia Vesce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D56-9071-2B40-A33B-6C3CE417D788}" type="slidenum">
              <a:rPr lang="it-IT" smtClean="0"/>
              <a:t>‹n.›</a:t>
            </a:fld>
            <a:endParaRPr lang="it-IT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20/10/16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Maria Antonia Vesce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D56-9071-2B40-A33B-6C3CE417D788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sopra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20/10/16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Maria Antonia Vesce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D56-9071-2B40-A33B-6C3CE417D788}" type="slidenum">
              <a:rPr lang="it-IT" smtClean="0"/>
              <a:t>‹n.›</a:t>
            </a:fld>
            <a:endParaRPr lang="it-IT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magini sopra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20/10/16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Maria Antonia Vesce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D56-9071-2B40-A33B-6C3CE417D788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20/10/16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Maria Antonia Vesce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D56-9071-2B40-A33B-6C3CE417D788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20/10/16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Maria Antonia Vesce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D56-9071-2B40-A33B-6C3CE417D788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20/10/16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Maria Antonia Vesce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D56-9071-2B40-A33B-6C3CE417D788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 con filigran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it-IT" smtClean="0"/>
              <a:t>Fare clic per modificare stile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r>
              <a:rPr lang="it-IT" smtClean="0"/>
              <a:t>20/10/16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r>
              <a:rPr lang="it-IT" smtClean="0"/>
              <a:t>prof.ssa Maria Antonia Vesce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1AF07D56-9071-2B40-A33B-6C3CE417D788}" type="slidenum">
              <a:rPr lang="it-IT" smtClean="0"/>
              <a:t>‹n.›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r>
              <a:rPr lang="it-IT" smtClean="0"/>
              <a:t>20/10/16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prof.ssa Maria Antonia Vesce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‹n.›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zione con filigran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20/10/16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Maria Antonia Vesce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D56-9071-2B40-A33B-6C3CE417D788}" type="slidenum">
              <a:rPr lang="it-IT" smtClean="0"/>
              <a:t>‹n.›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zione con immagin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20/10/16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Maria Antonia Vesce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D56-9071-2B40-A33B-6C3CE417D788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20/10/16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Maria Antonia Vesce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D56-9071-2B40-A33B-6C3CE417D788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20/10/16</a:t>
            </a:r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Maria Antonia Vesce</a:t>
            </a: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D56-9071-2B40-A33B-6C3CE417D788}" type="slidenum">
              <a:rPr lang="it-IT" smtClean="0"/>
              <a:t>‹n.›</a:t>
            </a:fld>
            <a:endParaRPr lang="it-IT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uto, sopra e sot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20/10/16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Maria Antonia Vesce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07D56-9071-2B40-A33B-6C3CE417D788}" type="slidenum">
              <a:rPr lang="it-IT" smtClean="0"/>
              <a:t>‹n.›</a:t>
            </a:fld>
            <a:endParaRPr lang="it-IT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6.png"/><Relationship Id="rId23" Type="http://schemas.openxmlformats.org/officeDocument/2006/relationships/image" Target="../media/image7.png"/><Relationship Id="rId24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r>
              <a:rPr lang="it-IT" smtClean="0"/>
              <a:t>20/10/16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r>
              <a:rPr lang="it-IT" smtClean="0"/>
              <a:t>prof.ssa Maria Antonia Vesce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1AF07D56-9071-2B40-A33B-6C3CE417D788}" type="slidenum">
              <a:rPr lang="it-IT" smtClean="0"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23"/>
        </a:buBlip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hyperlink" Target="http://www.marzanoresearch.com/robert-j-marzano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004561" y="0"/>
            <a:ext cx="7123403" cy="949249"/>
          </a:xfrm>
        </p:spPr>
        <p:txBody>
          <a:bodyPr/>
          <a:lstStyle/>
          <a:p>
            <a:r>
              <a:rPr lang="it-IT" dirty="0" smtClean="0"/>
              <a:t>FLIPPED OR NOT FLIPPED</a:t>
            </a:r>
            <a:endParaRPr lang="it-IT" dirty="0"/>
          </a:p>
        </p:txBody>
      </p:sp>
      <p:pic>
        <p:nvPicPr>
          <p:cNvPr id="4" name="Immagine 3" descr="Senza titolo.png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7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99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356600" cy="787082"/>
          </a:xfrm>
        </p:spPr>
        <p:txBody>
          <a:bodyPr/>
          <a:lstStyle/>
          <a:p>
            <a:pPr algn="ctr"/>
            <a:r>
              <a:rPr lang="it-IT" dirty="0" smtClean="0"/>
              <a:t>Le 9 strategie di </a:t>
            </a:r>
            <a:r>
              <a:rPr lang="it-IT" dirty="0" err="1" smtClean="0"/>
              <a:t>R.J.Marzano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028700"/>
            <a:ext cx="3441700" cy="5207000"/>
          </a:xfrm>
        </p:spPr>
        <p:txBody>
          <a:bodyPr>
            <a:normAutofit/>
          </a:bodyPr>
          <a:lstStyle/>
          <a:p>
            <a:endParaRPr lang="it-IT" dirty="0"/>
          </a:p>
          <a:p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prof.ssa Maria Antonia Vesce</a:t>
            </a:r>
            <a:endParaRPr lang="en-US"/>
          </a:p>
        </p:txBody>
      </p:sp>
      <p:pic>
        <p:nvPicPr>
          <p:cNvPr id="5" name="Immagine 4" descr="flipped classro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505" y="2082801"/>
            <a:ext cx="3229654" cy="3327399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01233" y="1408973"/>
            <a:ext cx="4978400" cy="506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it-IT" dirty="0">
                <a:latin typeface="Verdana"/>
                <a:cs typeface="Verdana"/>
              </a:rPr>
              <a:t>Per garantire la conservazione delle informazioni e del pensiero a un livello superiore, è necessaria </a:t>
            </a:r>
            <a:r>
              <a:rPr lang="it-IT" dirty="0" smtClean="0">
                <a:latin typeface="Verdana"/>
                <a:cs typeface="Verdana"/>
              </a:rPr>
              <a:t>una combinazione </a:t>
            </a:r>
            <a:r>
              <a:rPr lang="it-IT" dirty="0">
                <a:latin typeface="Verdana"/>
                <a:cs typeface="Verdana"/>
              </a:rPr>
              <a:t>della tassonomia di Bloom con le strategie didattiche di Marzano.</a:t>
            </a:r>
          </a:p>
          <a:p>
            <a:pPr algn="just">
              <a:lnSpc>
                <a:spcPct val="120000"/>
              </a:lnSpc>
            </a:pPr>
            <a:r>
              <a:rPr lang="it-IT" b="1" dirty="0">
                <a:latin typeface="Verdana"/>
                <a:cs typeface="Verdana"/>
                <a:hlinkClick r:id="rId3"/>
              </a:rPr>
              <a:t>Robert </a:t>
            </a:r>
            <a:r>
              <a:rPr lang="it-IT" b="1" dirty="0" err="1">
                <a:latin typeface="Verdana"/>
                <a:cs typeface="Verdana"/>
                <a:hlinkClick r:id="rId3"/>
              </a:rPr>
              <a:t>J</a:t>
            </a:r>
            <a:r>
              <a:rPr lang="it-IT" b="1" dirty="0">
                <a:latin typeface="Verdana"/>
                <a:cs typeface="Verdana"/>
                <a:hlinkClick r:id="rId3"/>
              </a:rPr>
              <a:t>. Marzano </a:t>
            </a:r>
            <a:r>
              <a:rPr lang="it-IT" dirty="0">
                <a:latin typeface="Verdana"/>
                <a:cs typeface="Verdana"/>
              </a:rPr>
              <a:t>è un autore, trainer e speaker che ha trattato argomenti come l'istruzione, la valutazione</a:t>
            </a:r>
            <a:r>
              <a:rPr lang="it-IT" dirty="0" smtClean="0">
                <a:latin typeface="Verdana"/>
                <a:cs typeface="Verdana"/>
              </a:rPr>
              <a:t>, la </a:t>
            </a:r>
            <a:r>
              <a:rPr lang="it-IT" dirty="0">
                <a:latin typeface="Verdana"/>
                <a:cs typeface="Verdana"/>
              </a:rPr>
              <a:t>scrittura e l'attuazione di norme, la cognizione, la leadership efficace e gli interventi scolastici. </a:t>
            </a:r>
            <a:endParaRPr lang="it-IT" dirty="0" smtClean="0">
              <a:latin typeface="Verdana"/>
              <a:cs typeface="Verdana"/>
            </a:endParaRPr>
          </a:p>
          <a:p>
            <a:pPr algn="just">
              <a:lnSpc>
                <a:spcPct val="120000"/>
              </a:lnSpc>
            </a:pPr>
            <a:r>
              <a:rPr lang="it-IT" dirty="0" smtClean="0">
                <a:latin typeface="Verdana"/>
                <a:cs typeface="Verdana"/>
              </a:rPr>
              <a:t>In </a:t>
            </a:r>
            <a:r>
              <a:rPr lang="it-IT" dirty="0">
                <a:latin typeface="Verdana"/>
                <a:cs typeface="Verdana"/>
              </a:rPr>
              <a:t>un </a:t>
            </a:r>
            <a:r>
              <a:rPr lang="it-IT" dirty="0" smtClean="0">
                <a:latin typeface="Verdana"/>
                <a:cs typeface="Verdana"/>
              </a:rPr>
              <a:t>suo testo </a:t>
            </a:r>
            <a:r>
              <a:rPr lang="it-IT" dirty="0">
                <a:latin typeface="Verdana"/>
                <a:cs typeface="Verdana"/>
              </a:rPr>
              <a:t>Marzano individua 9 strategie didattiche che favoriscono la conservazione delle informazioni e </a:t>
            </a:r>
            <a:r>
              <a:rPr lang="it-IT" dirty="0" smtClean="0">
                <a:latin typeface="Verdana"/>
                <a:cs typeface="Verdana"/>
              </a:rPr>
              <a:t>la comprensione </a:t>
            </a:r>
            <a:r>
              <a:rPr lang="it-IT" dirty="0">
                <a:latin typeface="Verdana"/>
                <a:cs typeface="Verdana"/>
              </a:rPr>
              <a:t>da parte degli studenti. </a:t>
            </a:r>
          </a:p>
        </p:txBody>
      </p:sp>
    </p:spTree>
    <p:extLst>
      <p:ext uri="{BB962C8B-B14F-4D97-AF65-F5344CB8AC3E}">
        <p14:creationId xmlns:p14="http://schemas.microsoft.com/office/powerpoint/2010/main" val="3568109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028700"/>
            <a:ext cx="4879740" cy="5207000"/>
          </a:xfrm>
        </p:spPr>
        <p:txBody>
          <a:bodyPr>
            <a:normAutofit/>
          </a:bodyPr>
          <a:lstStyle/>
          <a:p>
            <a:endParaRPr lang="it-IT" dirty="0"/>
          </a:p>
          <a:p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prof.ssa Maria Antonia Vesce</a:t>
            </a:r>
            <a:endParaRPr lang="en-US"/>
          </a:p>
        </p:txBody>
      </p:sp>
      <p:pic>
        <p:nvPicPr>
          <p:cNvPr id="5" name="Immagine 4" descr="flipped classro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505" y="2082801"/>
            <a:ext cx="3229654" cy="3327399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57909" y="346364"/>
            <a:ext cx="5077691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 smtClean="0"/>
          </a:p>
          <a:p>
            <a:r>
              <a:rPr lang="it-IT" sz="2000" dirty="0">
                <a:latin typeface="Verdana"/>
                <a:cs typeface="Verdana"/>
              </a:rPr>
              <a:t>Le strategie individuate da Marzano sono le seguenti:</a:t>
            </a:r>
          </a:p>
          <a:p>
            <a:endParaRPr lang="it-IT" dirty="0" smtClean="0"/>
          </a:p>
          <a:p>
            <a:pPr marL="457200" indent="-457200">
              <a:buFont typeface="+mj-lt"/>
              <a:buAutoNum type="arabicPeriod"/>
            </a:pPr>
            <a:r>
              <a:rPr lang="it-IT" sz="2000" dirty="0" smtClean="0">
                <a:latin typeface="Verdana"/>
                <a:cs typeface="Verdana"/>
              </a:rPr>
              <a:t>prendere </a:t>
            </a:r>
            <a:r>
              <a:rPr lang="it-IT" sz="2000" dirty="0">
                <a:latin typeface="Verdana"/>
                <a:cs typeface="Verdana"/>
              </a:rPr>
              <a:t>appunti e sintetizzare;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 smtClean="0">
                <a:latin typeface="Verdana"/>
                <a:cs typeface="Verdana"/>
              </a:rPr>
              <a:t>identificare </a:t>
            </a:r>
            <a:r>
              <a:rPr lang="it-IT" sz="2000" dirty="0">
                <a:latin typeface="Verdana"/>
                <a:cs typeface="Verdana"/>
              </a:rPr>
              <a:t>analogie e differenze;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 smtClean="0">
                <a:latin typeface="Verdana"/>
                <a:cs typeface="Verdana"/>
              </a:rPr>
              <a:t>provare </a:t>
            </a:r>
            <a:r>
              <a:rPr lang="it-IT" sz="2000" dirty="0">
                <a:latin typeface="Verdana"/>
                <a:cs typeface="Verdana"/>
              </a:rPr>
              <a:t>e riconoscere;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 smtClean="0">
                <a:latin typeface="Verdana"/>
                <a:cs typeface="Verdana"/>
              </a:rPr>
              <a:t>effettuare </a:t>
            </a:r>
            <a:r>
              <a:rPr lang="it-IT" sz="2000" dirty="0">
                <a:latin typeface="Verdana"/>
                <a:cs typeface="Verdana"/>
              </a:rPr>
              <a:t>compiti a casa ed esercitazioni;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 smtClean="0">
                <a:latin typeface="Verdana"/>
                <a:cs typeface="Verdana"/>
              </a:rPr>
              <a:t>favorire </a:t>
            </a:r>
            <a:r>
              <a:rPr lang="it-IT" sz="2000" dirty="0">
                <a:latin typeface="Verdana"/>
                <a:cs typeface="Verdana"/>
              </a:rPr>
              <a:t>l'apprendimento collaborativo;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 smtClean="0">
                <a:latin typeface="Verdana"/>
                <a:cs typeface="Verdana"/>
              </a:rPr>
              <a:t>effettuare </a:t>
            </a:r>
            <a:r>
              <a:rPr lang="it-IT" sz="2000" dirty="0">
                <a:latin typeface="Verdana"/>
                <a:cs typeface="Verdana"/>
              </a:rPr>
              <a:t>rappresentazioni non verbali;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 smtClean="0">
                <a:latin typeface="Verdana"/>
                <a:cs typeface="Verdana"/>
              </a:rPr>
              <a:t>identificare </a:t>
            </a:r>
            <a:r>
              <a:rPr lang="it-IT" sz="2000" dirty="0">
                <a:latin typeface="Verdana"/>
                <a:cs typeface="Verdana"/>
              </a:rPr>
              <a:t>gli obiettivi e fornire feedback;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 smtClean="0">
                <a:latin typeface="Verdana"/>
                <a:cs typeface="Verdana"/>
              </a:rPr>
              <a:t>formulare </a:t>
            </a:r>
            <a:r>
              <a:rPr lang="it-IT" sz="2000" dirty="0">
                <a:latin typeface="Verdana"/>
                <a:cs typeface="Verdana"/>
              </a:rPr>
              <a:t>ipotesi;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000" dirty="0" smtClean="0">
                <a:latin typeface="Verdana"/>
                <a:cs typeface="Verdana"/>
              </a:rPr>
              <a:t>porre </a:t>
            </a:r>
            <a:r>
              <a:rPr lang="it-IT" sz="2000" dirty="0">
                <a:latin typeface="Verdana"/>
                <a:cs typeface="Verdana"/>
              </a:rPr>
              <a:t>domande con suggerimenti e organizzatori avanzati.</a:t>
            </a:r>
          </a:p>
        </p:txBody>
      </p:sp>
    </p:spTree>
    <p:extLst>
      <p:ext uri="{BB962C8B-B14F-4D97-AF65-F5344CB8AC3E}">
        <p14:creationId xmlns:p14="http://schemas.microsoft.com/office/powerpoint/2010/main" val="2946801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65756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2000" b="1" dirty="0" err="1" smtClean="0">
                <a:latin typeface="Verdana"/>
                <a:cs typeface="Verdana"/>
              </a:rPr>
              <a:t>Flipped</a:t>
            </a:r>
            <a:r>
              <a:rPr lang="it-IT" sz="2000" b="1" dirty="0" smtClean="0">
                <a:latin typeface="Verdana"/>
                <a:cs typeface="Verdana"/>
              </a:rPr>
              <a:t> </a:t>
            </a:r>
            <a:r>
              <a:rPr lang="it-IT" sz="2000" b="1" dirty="0" err="1" smtClean="0">
                <a:latin typeface="Verdana"/>
                <a:cs typeface="Verdana"/>
              </a:rPr>
              <a:t>Classroom</a:t>
            </a:r>
            <a:r>
              <a:rPr lang="it-IT" sz="2000" b="1" dirty="0" smtClean="0">
                <a:latin typeface="Verdana"/>
                <a:cs typeface="Verdana"/>
              </a:rPr>
              <a:t> (tratto da orizzonte scuola)            </a:t>
            </a:r>
          </a:p>
          <a:p>
            <a:pPr marL="0" indent="0">
              <a:buNone/>
            </a:pPr>
            <a:r>
              <a:rPr lang="it-IT" sz="2000" b="1" dirty="0" smtClean="0">
                <a:latin typeface="Verdana"/>
                <a:cs typeface="Verdana"/>
              </a:rPr>
              <a:t> </a:t>
            </a:r>
            <a:r>
              <a:rPr lang="it-IT" sz="1800" b="1" dirty="0" smtClean="0">
                <a:latin typeface="Verdana"/>
                <a:cs typeface="Verdana"/>
              </a:rPr>
              <a:t>Domande </a:t>
            </a:r>
            <a:r>
              <a:rPr lang="it-IT" sz="1800" b="1" dirty="0">
                <a:latin typeface="Verdana"/>
                <a:cs typeface="Verdana"/>
              </a:rPr>
              <a:t>generali</a:t>
            </a:r>
            <a:endParaRPr lang="it-IT" sz="1800" dirty="0">
              <a:latin typeface="Verdana"/>
              <a:cs typeface="Verdana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it-IT" sz="1400" dirty="0" smtClean="0">
                <a:latin typeface="Verdana"/>
                <a:cs typeface="Verdana"/>
              </a:rPr>
              <a:t>Qual </a:t>
            </a:r>
            <a:r>
              <a:rPr lang="it-IT" sz="1400" dirty="0">
                <a:latin typeface="Verdana"/>
                <a:cs typeface="Verdana"/>
              </a:rPr>
              <a:t>è il miglior uso del tempo trascorso in classe</a:t>
            </a:r>
            <a:r>
              <a:rPr lang="it-IT" sz="1400" dirty="0" smtClean="0">
                <a:latin typeface="Verdana"/>
                <a:cs typeface="Verdana"/>
              </a:rPr>
              <a:t>?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it-IT" sz="1400" dirty="0" smtClean="0">
                <a:latin typeface="Verdana"/>
                <a:cs typeface="Verdana"/>
              </a:rPr>
              <a:t>Quale </a:t>
            </a:r>
            <a:r>
              <a:rPr lang="it-IT" sz="1400" dirty="0">
                <a:latin typeface="Verdana"/>
                <a:cs typeface="Verdana"/>
              </a:rPr>
              <a:t>può essere una lezione che secondo te si presta meglio per l'insegnamento capovolto</a:t>
            </a:r>
            <a:r>
              <a:rPr lang="it-IT" sz="1400" dirty="0" smtClean="0">
                <a:latin typeface="Verdana"/>
                <a:cs typeface="Verdana"/>
              </a:rPr>
              <a:t>?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it-IT" sz="1400" dirty="0" smtClean="0">
                <a:latin typeface="Verdana"/>
                <a:cs typeface="Verdana"/>
              </a:rPr>
              <a:t>Quando </a:t>
            </a:r>
            <a:r>
              <a:rPr lang="it-IT" sz="1400" dirty="0">
                <a:latin typeface="Verdana"/>
                <a:cs typeface="Verdana"/>
              </a:rPr>
              <a:t>intendi inviare un percorso d’ insegnamento capovolto, con chi vuoi lavorare o collaborare?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it-IT" sz="1400" dirty="0">
                <a:latin typeface="Verdana"/>
                <a:cs typeface="Verdana"/>
              </a:rPr>
              <a:t>Sei disposto a rinunciare a parte del controllo della classe? </a:t>
            </a:r>
            <a:r>
              <a:rPr lang="it-IT" sz="1400" dirty="0" smtClean="0">
                <a:latin typeface="Verdana"/>
                <a:cs typeface="Verdana"/>
              </a:rPr>
              <a:t>Questa </a:t>
            </a:r>
            <a:r>
              <a:rPr lang="it-IT" sz="1400" dirty="0">
                <a:latin typeface="Verdana"/>
                <a:cs typeface="Verdana"/>
              </a:rPr>
              <a:t>è una cosa che spaventa molti insegnanti che amano controllare costantemente i propri alunni.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it-IT" sz="1400" dirty="0">
                <a:latin typeface="Verdana"/>
                <a:cs typeface="Verdana"/>
              </a:rPr>
              <a:t>In caso di insegnamento capovolto, come gestirai il tempo in classe? Pensi di avere necessità di maggiore tempo e di maggiori spunti per le attività?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it-IT" sz="1400" dirty="0">
                <a:latin typeface="Verdana"/>
                <a:cs typeface="Verdana"/>
              </a:rPr>
              <a:t>Pensi di cambiare l'assetto fisico della tua classe?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it-IT" sz="1400" dirty="0">
                <a:latin typeface="Verdana"/>
                <a:cs typeface="Verdana"/>
              </a:rPr>
              <a:t>In che misura vuoi creare i video da fornire agli studenti?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it-IT" sz="1400" dirty="0">
                <a:latin typeface="Verdana"/>
                <a:cs typeface="Verdana"/>
              </a:rPr>
              <a:t>Vuoi capovolgere completamente la classe, o semplicemente fare una serie di lezioni su un determinato segmento curricolare?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it-IT" sz="1400" dirty="0">
                <a:latin typeface="Verdana"/>
                <a:cs typeface="Verdana"/>
              </a:rPr>
              <a:t>Come pensi di informarti circa l'insegnamento capovolto?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it-IT" sz="1400" dirty="0">
                <a:latin typeface="Verdana"/>
                <a:cs typeface="Verdana"/>
              </a:rPr>
              <a:t>Quanto tempo ti servirebbe prima di iniziare a capovolgere l'insegnamento?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it-IT" sz="1400" dirty="0">
                <a:latin typeface="Verdana"/>
                <a:cs typeface="Verdana"/>
              </a:rPr>
              <a:t>Come faranno gli studenti per accedere ai tuoi video?</a:t>
            </a:r>
          </a:p>
          <a:p>
            <a:pPr marL="0" lvl="0" indent="0">
              <a:lnSpc>
                <a:spcPct val="70000"/>
              </a:lnSpc>
              <a:buNone/>
            </a:pPr>
            <a:r>
              <a:rPr lang="it-IT" sz="1400" dirty="0">
                <a:latin typeface="Verdana"/>
                <a:cs typeface="Verdana"/>
              </a:rPr>
              <a:t>Tutte le classi si prestano a un insegnamento di tipo </a:t>
            </a:r>
            <a:r>
              <a:rPr lang="it-IT" sz="1400" dirty="0" err="1">
                <a:latin typeface="Verdana"/>
                <a:cs typeface="Verdana"/>
              </a:rPr>
              <a:t>flipped</a:t>
            </a:r>
            <a:r>
              <a:rPr lang="it-IT" sz="1400" dirty="0">
                <a:latin typeface="Verdana"/>
                <a:cs typeface="Verdana"/>
              </a:rPr>
              <a:t>?</a:t>
            </a:r>
          </a:p>
          <a:p>
            <a:pPr marL="0" indent="0">
              <a:lnSpc>
                <a:spcPct val="70000"/>
              </a:lnSpc>
              <a:buNone/>
            </a:pPr>
            <a:endParaRPr lang="it-IT" sz="14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Maria Antonia Vesce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7771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2598" y="0"/>
            <a:ext cx="9051402" cy="6858000"/>
          </a:xfrm>
        </p:spPr>
        <p:txBody>
          <a:bodyPr/>
          <a:lstStyle/>
          <a:p>
            <a:pPr marL="0" indent="0" algn="ctr">
              <a:buNone/>
            </a:pPr>
            <a:r>
              <a:rPr lang="it-IT" sz="2000" b="1" dirty="0" err="1" smtClean="0">
                <a:latin typeface="Verdana"/>
                <a:cs typeface="Verdana"/>
              </a:rPr>
              <a:t>Flipped</a:t>
            </a:r>
            <a:r>
              <a:rPr lang="it-IT" sz="2000" b="1" dirty="0" smtClean="0">
                <a:latin typeface="Verdana"/>
                <a:cs typeface="Verdana"/>
              </a:rPr>
              <a:t> </a:t>
            </a:r>
            <a:r>
              <a:rPr lang="it-IT" sz="2000" b="1" dirty="0" err="1">
                <a:latin typeface="Verdana"/>
                <a:cs typeface="Verdana"/>
              </a:rPr>
              <a:t>Classroom</a:t>
            </a:r>
            <a:r>
              <a:rPr lang="it-IT" b="1" dirty="0">
                <a:latin typeface="Verdana"/>
                <a:cs typeface="Verdana"/>
              </a:rPr>
              <a:t>             </a:t>
            </a:r>
            <a:endParaRPr lang="it-IT" b="1" dirty="0" smtClean="0">
              <a:latin typeface="Verdana"/>
              <a:cs typeface="Verdana"/>
            </a:endParaRPr>
          </a:p>
          <a:p>
            <a:pPr marL="0" indent="0">
              <a:buNone/>
            </a:pPr>
            <a:r>
              <a:rPr lang="it-IT" b="1" dirty="0" smtClean="0">
                <a:latin typeface="Verdana"/>
                <a:cs typeface="Verdana"/>
              </a:rPr>
              <a:t>  </a:t>
            </a:r>
            <a:r>
              <a:rPr lang="it-IT" sz="2000" b="1" dirty="0">
                <a:latin typeface="Verdana"/>
                <a:cs typeface="Verdana"/>
              </a:rPr>
              <a:t>Domande tecniche sulla creazione dei video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lvl="0" indent="0">
              <a:buNone/>
            </a:pPr>
            <a:r>
              <a:rPr lang="it-IT" sz="1800" dirty="0">
                <a:latin typeface="Verdana"/>
                <a:cs typeface="Verdana"/>
              </a:rPr>
              <a:t>Quale software utilizzerai per creare i tuoi video?</a:t>
            </a:r>
          </a:p>
          <a:p>
            <a:pPr marL="0" lvl="0" indent="0">
              <a:buNone/>
            </a:pPr>
            <a:r>
              <a:rPr lang="it-IT" sz="1800" dirty="0">
                <a:latin typeface="Verdana"/>
                <a:cs typeface="Verdana"/>
              </a:rPr>
              <a:t>Avrai bisogno di alcuni componenti hardware come un microfono migliore o un </a:t>
            </a:r>
            <a:r>
              <a:rPr lang="it-IT" sz="1800" dirty="0" err="1">
                <a:latin typeface="Verdana"/>
                <a:cs typeface="Verdana"/>
              </a:rPr>
              <a:t>tablet</a:t>
            </a:r>
            <a:r>
              <a:rPr lang="it-IT" sz="1800" dirty="0">
                <a:latin typeface="Verdana"/>
                <a:cs typeface="Verdana"/>
              </a:rPr>
              <a:t> per scrivere?</a:t>
            </a:r>
          </a:p>
          <a:p>
            <a:pPr marL="0" lvl="0" indent="0">
              <a:buNone/>
            </a:pPr>
            <a:r>
              <a:rPr lang="it-IT" sz="1800" dirty="0">
                <a:latin typeface="Verdana"/>
                <a:cs typeface="Verdana"/>
              </a:rPr>
              <a:t>Dove intendi pubblicare i tuoi video? (</a:t>
            </a:r>
            <a:r>
              <a:rPr lang="it-IT" sz="1800" dirty="0" err="1">
                <a:latin typeface="Verdana"/>
                <a:cs typeface="Verdana"/>
              </a:rPr>
              <a:t>YouTube</a:t>
            </a:r>
            <a:r>
              <a:rPr lang="it-IT" sz="1800" dirty="0">
                <a:latin typeface="Verdana"/>
                <a:cs typeface="Verdana"/>
              </a:rPr>
              <a:t>?)</a:t>
            </a:r>
          </a:p>
          <a:p>
            <a:pPr marL="0" indent="0">
              <a:buNone/>
            </a:pPr>
            <a:r>
              <a:rPr lang="it-IT" dirty="0"/>
              <a:t> </a:t>
            </a:r>
          </a:p>
          <a:p>
            <a:endParaRPr lang="it-IT" dirty="0">
              <a:latin typeface="Verdana"/>
              <a:cs typeface="Verdana"/>
            </a:endParaRPr>
          </a:p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Maria Antonia Vesce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4486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000" b="1" dirty="0" err="1" smtClean="0">
                <a:latin typeface="Verdana"/>
                <a:cs typeface="Verdana"/>
              </a:rPr>
              <a:t>Flipped</a:t>
            </a:r>
            <a:r>
              <a:rPr lang="it-IT" sz="2000" b="1" dirty="0" smtClean="0">
                <a:latin typeface="Verdana"/>
                <a:cs typeface="Verdana"/>
              </a:rPr>
              <a:t> </a:t>
            </a:r>
            <a:r>
              <a:rPr lang="it-IT" sz="2000" b="1" dirty="0" err="1">
                <a:latin typeface="Verdana"/>
                <a:cs typeface="Verdana"/>
              </a:rPr>
              <a:t>Classroom</a:t>
            </a:r>
            <a:r>
              <a:rPr lang="it-IT" sz="2000" b="1" dirty="0">
                <a:latin typeface="Verdana"/>
                <a:cs typeface="Verdana"/>
              </a:rPr>
              <a:t> </a:t>
            </a:r>
            <a:endParaRPr lang="it-IT" sz="2000" b="1" dirty="0" smtClean="0">
              <a:latin typeface="Verdana"/>
              <a:cs typeface="Verdana"/>
            </a:endParaRPr>
          </a:p>
          <a:p>
            <a:pPr marL="0" indent="0">
              <a:buNone/>
            </a:pPr>
            <a:r>
              <a:rPr lang="it-IT" sz="2000" b="1" dirty="0" smtClean="0">
                <a:latin typeface="Verdana"/>
                <a:cs typeface="Verdana"/>
              </a:rPr>
              <a:t>Domande </a:t>
            </a:r>
            <a:r>
              <a:rPr lang="it-IT" sz="2000" b="1" dirty="0">
                <a:latin typeface="Verdana"/>
                <a:cs typeface="Verdana"/>
              </a:rPr>
              <a:t>di </a:t>
            </a:r>
            <a:r>
              <a:rPr lang="it-IT" sz="2000" b="1" dirty="0" smtClean="0">
                <a:latin typeface="Verdana"/>
                <a:cs typeface="Verdana"/>
              </a:rPr>
              <a:t>gestione</a:t>
            </a:r>
            <a:r>
              <a:rPr lang="it-IT" b="1" dirty="0">
                <a:latin typeface="Verdana"/>
                <a:cs typeface="Verdana"/>
              </a:rPr>
              <a:t> </a:t>
            </a:r>
            <a:endParaRPr lang="it-IT" dirty="0">
              <a:latin typeface="Verdana"/>
              <a:cs typeface="Verdana"/>
            </a:endParaRPr>
          </a:p>
          <a:p>
            <a:pPr marL="0" lvl="0" indent="0">
              <a:buNone/>
            </a:pPr>
            <a:r>
              <a:rPr lang="it-IT" sz="1900" dirty="0">
                <a:latin typeface="Verdana"/>
                <a:cs typeface="Verdana"/>
              </a:rPr>
              <a:t>Come pensi di monitorare l'uso delle risorse da parte degli studenti?</a:t>
            </a:r>
          </a:p>
          <a:p>
            <a:pPr marL="0" lvl="0" indent="0">
              <a:buNone/>
            </a:pPr>
            <a:r>
              <a:rPr lang="it-IT" sz="1900" dirty="0">
                <a:latin typeface="Verdana"/>
                <a:cs typeface="Verdana"/>
              </a:rPr>
              <a:t>Come pensi di valutare la loro visione del video?</a:t>
            </a:r>
          </a:p>
          <a:p>
            <a:pPr marL="0" lvl="0" indent="0">
              <a:buNone/>
            </a:pPr>
            <a:r>
              <a:rPr lang="it-IT" sz="1900" dirty="0">
                <a:latin typeface="Verdana"/>
                <a:cs typeface="Verdana"/>
              </a:rPr>
              <a:t>Come pensi di annotare i vostri video?</a:t>
            </a:r>
          </a:p>
          <a:p>
            <a:pPr marL="0" lvl="0" indent="0">
              <a:buNone/>
            </a:pPr>
            <a:r>
              <a:rPr lang="it-IT" sz="1900" dirty="0">
                <a:latin typeface="Verdana"/>
                <a:cs typeface="Verdana"/>
              </a:rPr>
              <a:t>Che cosa hai intenzione di fare quando uno studente non guarda il video suggerito?</a:t>
            </a:r>
          </a:p>
          <a:p>
            <a:pPr marL="0" lvl="0" indent="0">
              <a:buNone/>
            </a:pPr>
            <a:r>
              <a:rPr lang="it-IT" sz="1900" dirty="0">
                <a:latin typeface="Verdana"/>
                <a:cs typeface="Verdana"/>
              </a:rPr>
              <a:t>Come pensi di cambiare la valutazione in un contesto di </a:t>
            </a:r>
            <a:r>
              <a:rPr lang="it-IT" sz="1900" dirty="0" err="1">
                <a:latin typeface="Verdana"/>
                <a:cs typeface="Verdana"/>
              </a:rPr>
              <a:t>flipped</a:t>
            </a:r>
            <a:r>
              <a:rPr lang="it-IT" sz="1900" dirty="0">
                <a:latin typeface="Verdana"/>
                <a:cs typeface="Verdana"/>
              </a:rPr>
              <a:t> </a:t>
            </a:r>
            <a:r>
              <a:rPr lang="it-IT" sz="1900" dirty="0" err="1">
                <a:latin typeface="Verdana"/>
                <a:cs typeface="Verdana"/>
              </a:rPr>
              <a:t>learning</a:t>
            </a:r>
            <a:r>
              <a:rPr lang="it-IT" sz="1900" dirty="0">
                <a:latin typeface="Verdana"/>
                <a:cs typeface="Verdana"/>
              </a:rPr>
              <a:t>?</a:t>
            </a:r>
          </a:p>
          <a:p>
            <a:pPr marL="0" lvl="0" indent="0">
              <a:buNone/>
            </a:pPr>
            <a:r>
              <a:rPr lang="it-IT" sz="1900" dirty="0">
                <a:latin typeface="Verdana"/>
                <a:cs typeface="Verdana"/>
              </a:rPr>
              <a:t>Come intendi render noto alla dirigenza che nella tua classe stai attivando dei percorsi di insegnamento capovolto?</a:t>
            </a:r>
          </a:p>
          <a:p>
            <a:pPr marL="0" lvl="0" indent="0">
              <a:buNone/>
            </a:pPr>
            <a:r>
              <a:rPr lang="it-IT" sz="1900" dirty="0">
                <a:latin typeface="Verdana"/>
                <a:cs typeface="Verdana"/>
              </a:rPr>
              <a:t>Come vuoi comunicare agli studenti ciò che intendi effettuare?</a:t>
            </a:r>
          </a:p>
          <a:p>
            <a:pPr marL="0" lvl="0" indent="0">
              <a:buNone/>
            </a:pPr>
            <a:r>
              <a:rPr lang="it-IT" sz="1900" dirty="0">
                <a:latin typeface="Verdana"/>
                <a:cs typeface="Verdana"/>
              </a:rPr>
              <a:t>Come vuoi comunicare ai genitori ciò che intendi effettuare?</a:t>
            </a:r>
          </a:p>
          <a:p>
            <a:pPr marL="0" indent="0">
              <a:buNone/>
            </a:pPr>
            <a:r>
              <a:rPr lang="it-IT" sz="1900" dirty="0"/>
              <a:t> </a:t>
            </a:r>
          </a:p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Maria Antonia Vesce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6451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Maria Antonia Vesce</a:t>
            </a:r>
            <a:endParaRPr lang="it-IT"/>
          </a:p>
        </p:txBody>
      </p:sp>
      <p:pic>
        <p:nvPicPr>
          <p:cNvPr id="5" name="IMG_123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9360" y="590073"/>
            <a:ext cx="7299805" cy="511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82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Maria Antonia Vesce</a:t>
            </a:r>
            <a:endParaRPr lang="it-IT"/>
          </a:p>
        </p:txBody>
      </p:sp>
      <p:pic>
        <p:nvPicPr>
          <p:cNvPr id="5" name="Immagine 4" descr="IMG_7734538C051B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41" y="487452"/>
            <a:ext cx="8162969" cy="572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38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Presentazione 21 ottob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789" y="0"/>
            <a:ext cx="4846211" cy="6858000"/>
          </a:xfrm>
          <a:prstGeom prst="rect">
            <a:avLst/>
          </a:prstGeom>
        </p:spPr>
      </p:pic>
      <p:pic>
        <p:nvPicPr>
          <p:cNvPr id="9" name="Segnaposto contenuto 8" descr="Presentazione 21 ottobre.pd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3" t="4768" r="1653" b="-1"/>
          <a:stretch/>
        </p:blipFill>
        <p:spPr>
          <a:xfrm>
            <a:off x="0" y="0"/>
            <a:ext cx="4297789" cy="6858000"/>
          </a:xfrm>
        </p:spPr>
      </p:pic>
    </p:spTree>
    <p:extLst>
      <p:ext uri="{BB962C8B-B14F-4D97-AF65-F5344CB8AC3E}">
        <p14:creationId xmlns:p14="http://schemas.microsoft.com/office/powerpoint/2010/main" val="160437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Presentazione 21 ottob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789" y="0"/>
            <a:ext cx="4846211" cy="6858000"/>
          </a:xfrm>
          <a:prstGeom prst="rect">
            <a:avLst/>
          </a:prstGeom>
        </p:spPr>
      </p:pic>
      <p:pic>
        <p:nvPicPr>
          <p:cNvPr id="5" name="Immagine 4" descr="Presentazione 21 ottobr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84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Presentazione 21 ottob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085" y="102621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41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356600" cy="787082"/>
          </a:xfrm>
        </p:spPr>
        <p:txBody>
          <a:bodyPr/>
          <a:lstStyle/>
          <a:p>
            <a:pPr algn="ctr"/>
            <a:r>
              <a:rPr lang="it-IT" dirty="0" smtClean="0"/>
              <a:t>Classe capovolta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028700"/>
            <a:ext cx="5105400" cy="5207000"/>
          </a:xfrm>
        </p:spPr>
        <p:txBody>
          <a:bodyPr>
            <a:normAutofit fontScale="77500" lnSpcReduction="20000"/>
          </a:bodyPr>
          <a:lstStyle/>
          <a:p>
            <a:pPr algn="just"/>
            <a:endParaRPr lang="it-IT" dirty="0" smtClean="0">
              <a:latin typeface="Verdana"/>
              <a:cs typeface="Verdana"/>
            </a:endParaRPr>
          </a:p>
          <a:p>
            <a:pPr algn="just"/>
            <a:r>
              <a:rPr lang="it-IT" dirty="0" smtClean="0">
                <a:latin typeface="Verdana"/>
                <a:cs typeface="Verdana"/>
              </a:rPr>
              <a:t>La </a:t>
            </a:r>
            <a:r>
              <a:rPr lang="it-IT" dirty="0" err="1">
                <a:latin typeface="Verdana"/>
                <a:cs typeface="Verdana"/>
              </a:rPr>
              <a:t>flipped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classroom</a:t>
            </a:r>
            <a:r>
              <a:rPr lang="it-IT" dirty="0">
                <a:latin typeface="Verdana"/>
                <a:cs typeface="Verdana"/>
              </a:rPr>
              <a:t> è un sistema che, attraverso l’uso delle tecnologie didattiche, inverte il tradizionale schema di insegnamento/apprendimento ed il conseguente rapporto docente/</a:t>
            </a:r>
            <a:r>
              <a:rPr lang="it-IT" dirty="0" smtClean="0">
                <a:latin typeface="Verdana"/>
                <a:cs typeface="Verdana"/>
              </a:rPr>
              <a:t>discente. </a:t>
            </a:r>
          </a:p>
          <a:p>
            <a:pPr algn="just"/>
            <a:r>
              <a:rPr lang="it-IT" dirty="0" smtClean="0">
                <a:latin typeface="Verdana"/>
                <a:cs typeface="Verdana"/>
              </a:rPr>
              <a:t>I materiali vengono </a:t>
            </a:r>
            <a:r>
              <a:rPr lang="it-IT" dirty="0">
                <a:latin typeface="Verdana"/>
                <a:cs typeface="Verdana"/>
              </a:rPr>
              <a:t>caricati all’interno dell’ambiente virtuale per l’apprendimento </a:t>
            </a:r>
            <a:r>
              <a:rPr lang="it-IT" dirty="0" smtClean="0">
                <a:latin typeface="Verdana"/>
                <a:cs typeface="Verdana"/>
              </a:rPr>
              <a:t>del </a:t>
            </a:r>
            <a:r>
              <a:rPr lang="it-IT" dirty="0">
                <a:latin typeface="Verdana"/>
                <a:cs typeface="Verdana"/>
              </a:rPr>
              <a:t>“gruppo classe” in forme e linguaggi digitali anche molto differenziati. </a:t>
            </a:r>
            <a:endParaRPr lang="it-IT" dirty="0" smtClean="0">
              <a:latin typeface="Verdana"/>
              <a:cs typeface="Verdana"/>
            </a:endParaRPr>
          </a:p>
          <a:p>
            <a:pPr algn="just"/>
            <a:r>
              <a:rPr lang="it-IT" dirty="0" smtClean="0">
                <a:latin typeface="Verdana"/>
                <a:cs typeface="Verdana"/>
              </a:rPr>
              <a:t>Per </a:t>
            </a:r>
            <a:r>
              <a:rPr lang="it-IT" dirty="0">
                <a:latin typeface="Verdana"/>
                <a:cs typeface="Verdana"/>
              </a:rPr>
              <a:t>approfondire un contenuto o un tema non si utilizzano </a:t>
            </a:r>
            <a:r>
              <a:rPr lang="it-IT" dirty="0" smtClean="0">
                <a:latin typeface="Verdana"/>
                <a:cs typeface="Verdana"/>
              </a:rPr>
              <a:t>più </a:t>
            </a:r>
            <a:r>
              <a:rPr lang="it-IT" dirty="0">
                <a:latin typeface="Verdana"/>
                <a:cs typeface="Verdana"/>
              </a:rPr>
              <a:t>solo testi scritti ma anche, audio, video, simulazioni e materiali disponibili </a:t>
            </a:r>
            <a:r>
              <a:rPr lang="it-IT" dirty="0" smtClean="0">
                <a:latin typeface="Verdana"/>
                <a:cs typeface="Verdana"/>
              </a:rPr>
              <a:t>in rete. </a:t>
            </a:r>
            <a:endParaRPr lang="it-IT" dirty="0">
              <a:latin typeface="Verdana"/>
              <a:cs typeface="Verdana"/>
            </a:endParaRPr>
          </a:p>
          <a:p>
            <a:endParaRPr lang="it-IT" dirty="0"/>
          </a:p>
          <a:p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prof.ssa Maria Antonia Vesce</a:t>
            </a:r>
            <a:endParaRPr lang="en-US"/>
          </a:p>
        </p:txBody>
      </p:sp>
      <p:pic>
        <p:nvPicPr>
          <p:cNvPr id="5" name="Immagine 4" descr="flipped classro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076" y="1783049"/>
            <a:ext cx="3017724" cy="384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02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prof.ssa Maria Antonia Vesce</a:t>
            </a:r>
            <a:endParaRPr lang="it-IT"/>
          </a:p>
        </p:txBody>
      </p:sp>
      <p:pic>
        <p:nvPicPr>
          <p:cNvPr id="5" name="Immagine 4" descr="84AE6CB8-E932-405A-BD03-1D88F9A6DE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69" y="469066"/>
            <a:ext cx="7782308" cy="583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959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08600" y="469899"/>
            <a:ext cx="3365500" cy="4533901"/>
          </a:xfrm>
        </p:spPr>
        <p:txBody>
          <a:bodyPr>
            <a:normAutofit fontScale="92500" lnSpcReduction="20000"/>
          </a:bodyPr>
          <a:lstStyle/>
          <a:p>
            <a:pPr algn="just"/>
            <a:endParaRPr lang="it-IT" sz="1800" dirty="0" smtClean="0"/>
          </a:p>
          <a:p>
            <a:pPr algn="just"/>
            <a:r>
              <a:rPr lang="it-IT" sz="1800" dirty="0" smtClean="0">
                <a:latin typeface="Verdana"/>
                <a:cs typeface="Verdana"/>
              </a:rPr>
              <a:t>I materiali </a:t>
            </a:r>
            <a:r>
              <a:rPr lang="it-IT" sz="1800" dirty="0">
                <a:latin typeface="Verdana"/>
                <a:cs typeface="Verdana"/>
              </a:rPr>
              <a:t>possono essere approfonditi dagli studenti da soli o in gruppo “fuori </a:t>
            </a:r>
            <a:r>
              <a:rPr lang="it-IT" sz="1800" dirty="0" smtClean="0">
                <a:latin typeface="Verdana"/>
                <a:cs typeface="Verdana"/>
              </a:rPr>
              <a:t>dalla classe</a:t>
            </a:r>
            <a:r>
              <a:rPr lang="it-IT" sz="1800" dirty="0">
                <a:latin typeface="Verdana"/>
                <a:cs typeface="Verdana"/>
              </a:rPr>
              <a:t>” a casa, </a:t>
            </a:r>
            <a:r>
              <a:rPr lang="it-IT" sz="1800" dirty="0" smtClean="0">
                <a:latin typeface="Verdana"/>
                <a:cs typeface="Verdana"/>
              </a:rPr>
              <a:t>in biblioteca </a:t>
            </a:r>
            <a:r>
              <a:rPr lang="it-IT" sz="1800" dirty="0">
                <a:latin typeface="Verdana"/>
                <a:cs typeface="Verdana"/>
              </a:rPr>
              <a:t>o in altri luoghi di </a:t>
            </a:r>
            <a:r>
              <a:rPr lang="it-IT" sz="1800" dirty="0" smtClean="0">
                <a:latin typeface="Verdana"/>
                <a:cs typeface="Verdana"/>
              </a:rPr>
              <a:t>aggregazione informale. </a:t>
            </a:r>
          </a:p>
          <a:p>
            <a:pPr algn="just"/>
            <a:r>
              <a:rPr lang="it-IT" sz="1800" dirty="0" smtClean="0">
                <a:latin typeface="Verdana"/>
                <a:cs typeface="Verdana"/>
              </a:rPr>
              <a:t>In </a:t>
            </a:r>
            <a:r>
              <a:rPr lang="it-IT" sz="1800" dirty="0">
                <a:latin typeface="Verdana"/>
                <a:cs typeface="Verdana"/>
              </a:rPr>
              <a:t>classe con l’insegnante i contenuti “appresi” attraverso la tecnologia diventano oggetto di </a:t>
            </a:r>
            <a:r>
              <a:rPr lang="it-IT" sz="1800" dirty="0" smtClean="0">
                <a:latin typeface="Verdana"/>
                <a:cs typeface="Verdana"/>
              </a:rPr>
              <a:t>attività </a:t>
            </a:r>
            <a:r>
              <a:rPr lang="it-IT" sz="1800" dirty="0">
                <a:latin typeface="Verdana"/>
                <a:cs typeface="Verdana"/>
              </a:rPr>
              <a:t>cooperative mirare a “mettere in movimento” le conoscenze </a:t>
            </a:r>
            <a:r>
              <a:rPr lang="it-IT" sz="1800" dirty="0" smtClean="0">
                <a:latin typeface="Verdana"/>
                <a:cs typeface="Verdana"/>
              </a:rPr>
              <a:t>acquisite. </a:t>
            </a:r>
            <a:endParaRPr lang="it-IT" sz="1800" dirty="0">
              <a:latin typeface="Verdana"/>
              <a:cs typeface="Verdana"/>
            </a:endParaRPr>
          </a:p>
          <a:p>
            <a:pPr algn="just"/>
            <a:endParaRPr lang="it-IT" dirty="0">
              <a:latin typeface="Verdana"/>
              <a:cs typeface="Verdana"/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prof.ssa Maria Antonia Vesce</a:t>
            </a:r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>
            <a:off x="320729" y="5003800"/>
            <a:ext cx="854423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latin typeface="Verdana"/>
                <a:cs typeface="Verdana"/>
              </a:rPr>
              <a:t>La classe non è </a:t>
            </a:r>
            <a:r>
              <a:rPr lang="it-IT" sz="2000" b="1" dirty="0" smtClean="0">
                <a:latin typeface="Verdana"/>
                <a:cs typeface="Verdana"/>
              </a:rPr>
              <a:t>più </a:t>
            </a:r>
            <a:r>
              <a:rPr lang="it-IT" sz="2000" b="1" dirty="0">
                <a:latin typeface="Verdana"/>
                <a:cs typeface="Verdana"/>
              </a:rPr>
              <a:t>il luogo </a:t>
            </a:r>
            <a:r>
              <a:rPr lang="it-IT" sz="2000" b="1" dirty="0" smtClean="0">
                <a:latin typeface="Verdana"/>
                <a:cs typeface="Verdana"/>
              </a:rPr>
              <a:t>dove avviene la </a:t>
            </a:r>
            <a:r>
              <a:rPr lang="it-IT" sz="2000" b="1" dirty="0">
                <a:latin typeface="Verdana"/>
                <a:cs typeface="Verdana"/>
              </a:rPr>
              <a:t>trasmissione delle nozioni </a:t>
            </a:r>
            <a:r>
              <a:rPr lang="it-IT" sz="2000" b="1" dirty="0" smtClean="0">
                <a:latin typeface="Verdana"/>
                <a:cs typeface="Verdana"/>
              </a:rPr>
              <a:t>ma lo spazio </a:t>
            </a:r>
            <a:r>
              <a:rPr lang="it-IT" sz="2000" b="1" dirty="0">
                <a:latin typeface="Verdana"/>
                <a:cs typeface="Verdana"/>
              </a:rPr>
              <a:t>di lavoro </a:t>
            </a:r>
            <a:r>
              <a:rPr lang="it-IT" sz="2000" b="1" dirty="0" smtClean="0">
                <a:latin typeface="Verdana"/>
                <a:cs typeface="Verdana"/>
              </a:rPr>
              <a:t>e di </a:t>
            </a:r>
            <a:r>
              <a:rPr lang="it-IT" sz="2000" b="1" dirty="0">
                <a:latin typeface="Verdana"/>
                <a:cs typeface="Verdana"/>
              </a:rPr>
              <a:t>discussione dove </a:t>
            </a:r>
            <a:r>
              <a:rPr lang="it-IT" sz="2000" b="1" dirty="0" smtClean="0">
                <a:latin typeface="Verdana"/>
                <a:cs typeface="Verdana"/>
              </a:rPr>
              <a:t>si utilizzano le nozioni acquisite </a:t>
            </a:r>
            <a:r>
              <a:rPr lang="it-IT" sz="2000" b="1" dirty="0">
                <a:latin typeface="Verdana"/>
                <a:cs typeface="Verdana"/>
              </a:rPr>
              <a:t>nel confronto con i pari e con </a:t>
            </a:r>
            <a:r>
              <a:rPr lang="it-IT" sz="2000" b="1" dirty="0" smtClean="0">
                <a:latin typeface="Verdana"/>
                <a:cs typeface="Verdana"/>
              </a:rPr>
              <a:t>l’insegnante. </a:t>
            </a:r>
            <a:endParaRPr lang="it-IT" sz="2000" b="1" dirty="0">
              <a:latin typeface="Verdana"/>
              <a:cs typeface="Verdana"/>
            </a:endParaRPr>
          </a:p>
          <a:p>
            <a:endParaRPr lang="it-IT" sz="2000" dirty="0">
              <a:latin typeface="Verdana"/>
              <a:cs typeface="Verdana"/>
            </a:endParaRPr>
          </a:p>
        </p:txBody>
      </p:sp>
      <p:pic>
        <p:nvPicPr>
          <p:cNvPr id="6" name="Immagine 5" descr="traditionalvsflipp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742950"/>
            <a:ext cx="4051300" cy="372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95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028700"/>
            <a:ext cx="3441700" cy="5207000"/>
          </a:xfrm>
        </p:spPr>
        <p:txBody>
          <a:bodyPr>
            <a:normAutofit/>
          </a:bodyPr>
          <a:lstStyle/>
          <a:p>
            <a:endParaRPr lang="it-IT" dirty="0"/>
          </a:p>
          <a:p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prof.ssa Maria Antonia Vesce</a:t>
            </a:r>
            <a:endParaRPr lang="en-US"/>
          </a:p>
        </p:txBody>
      </p:sp>
      <p:pic>
        <p:nvPicPr>
          <p:cNvPr id="5" name="Immagine 4" descr="flipped classro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505" y="1028701"/>
            <a:ext cx="3229654" cy="43815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02633" y="384762"/>
            <a:ext cx="5332967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latin typeface="Verdana"/>
                <a:cs typeface="Verdana"/>
              </a:rPr>
              <a:t>Il modello </a:t>
            </a:r>
            <a:r>
              <a:rPr lang="it-IT" dirty="0" smtClean="0">
                <a:latin typeface="Verdana"/>
                <a:cs typeface="Verdana"/>
              </a:rPr>
              <a:t> </a:t>
            </a:r>
            <a:r>
              <a:rPr lang="it-IT" dirty="0" err="1">
                <a:latin typeface="Verdana"/>
                <a:cs typeface="Verdana"/>
              </a:rPr>
              <a:t>flipped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smtClean="0">
                <a:latin typeface="Verdana"/>
                <a:cs typeface="Verdana"/>
              </a:rPr>
              <a:t>si sviluppa in </a:t>
            </a:r>
            <a:r>
              <a:rPr lang="it-IT" dirty="0">
                <a:latin typeface="Verdana"/>
                <a:cs typeface="Verdana"/>
              </a:rPr>
              <a:t>tre seguenti fasi</a:t>
            </a:r>
            <a:r>
              <a:rPr lang="it-IT" dirty="0" smtClean="0">
                <a:latin typeface="Verdana"/>
                <a:cs typeface="Verdana"/>
              </a:rPr>
              <a:t>:</a:t>
            </a:r>
          </a:p>
          <a:p>
            <a:pPr algn="just"/>
            <a:endParaRPr lang="it-IT" dirty="0">
              <a:latin typeface="Verdana"/>
              <a:cs typeface="Verdana"/>
            </a:endParaRPr>
          </a:p>
          <a:p>
            <a:pPr algn="just"/>
            <a:r>
              <a:rPr lang="it-IT" dirty="0">
                <a:latin typeface="Verdana"/>
                <a:cs typeface="Verdana"/>
              </a:rPr>
              <a:t>1</a:t>
            </a:r>
            <a:r>
              <a:rPr lang="it-IT" dirty="0" smtClean="0">
                <a:latin typeface="Verdana"/>
                <a:cs typeface="Verdana"/>
              </a:rPr>
              <a:t>.</a:t>
            </a:r>
            <a:r>
              <a:rPr lang="it-IT" b="1" dirty="0" smtClean="0">
                <a:latin typeface="Verdana"/>
                <a:cs typeface="Verdana"/>
              </a:rPr>
              <a:t>Identificazione </a:t>
            </a:r>
            <a:r>
              <a:rPr lang="it-IT" b="1" dirty="0">
                <a:latin typeface="Verdana"/>
                <a:cs typeface="Verdana"/>
              </a:rPr>
              <a:t>dei risultati </a:t>
            </a:r>
            <a:r>
              <a:rPr lang="it-IT" b="1" dirty="0" smtClean="0">
                <a:latin typeface="Verdana"/>
                <a:cs typeface="Verdana"/>
              </a:rPr>
              <a:t>desiderati</a:t>
            </a:r>
          </a:p>
          <a:p>
            <a:pPr algn="just"/>
            <a:endParaRPr lang="it-IT" b="1" dirty="0">
              <a:latin typeface="Verdana"/>
              <a:cs typeface="Verdana"/>
            </a:endParaRPr>
          </a:p>
          <a:p>
            <a:pPr algn="just"/>
            <a:r>
              <a:rPr lang="it-IT" b="1" dirty="0">
                <a:latin typeface="Verdana"/>
                <a:cs typeface="Verdana"/>
              </a:rPr>
              <a:t>2</a:t>
            </a:r>
            <a:r>
              <a:rPr lang="it-IT" b="1" dirty="0" smtClean="0">
                <a:latin typeface="Verdana"/>
                <a:cs typeface="Verdana"/>
              </a:rPr>
              <a:t>.Determinazione </a:t>
            </a:r>
            <a:r>
              <a:rPr lang="it-IT" b="1" dirty="0">
                <a:latin typeface="Verdana"/>
                <a:cs typeface="Verdana"/>
              </a:rPr>
              <a:t>delle prove </a:t>
            </a:r>
            <a:r>
              <a:rPr lang="it-IT" b="1" dirty="0" smtClean="0">
                <a:latin typeface="Verdana"/>
                <a:cs typeface="Verdana"/>
              </a:rPr>
              <a:t>accettabili</a:t>
            </a:r>
          </a:p>
          <a:p>
            <a:pPr algn="just"/>
            <a:endParaRPr lang="it-IT" b="1" dirty="0">
              <a:latin typeface="Verdana"/>
              <a:cs typeface="Verdana"/>
            </a:endParaRPr>
          </a:p>
          <a:p>
            <a:pPr algn="just"/>
            <a:r>
              <a:rPr lang="it-IT" b="1" dirty="0">
                <a:latin typeface="Verdana"/>
                <a:cs typeface="Verdana"/>
              </a:rPr>
              <a:t>3</a:t>
            </a:r>
            <a:r>
              <a:rPr lang="it-IT" b="1" dirty="0" smtClean="0">
                <a:latin typeface="Verdana"/>
                <a:cs typeface="Verdana"/>
              </a:rPr>
              <a:t>.Pianificazione </a:t>
            </a:r>
            <a:r>
              <a:rPr lang="it-IT" b="1" dirty="0">
                <a:latin typeface="Verdana"/>
                <a:cs typeface="Verdana"/>
              </a:rPr>
              <a:t>delle esperienze e delle lezioni utili per l'apprendimento</a:t>
            </a:r>
            <a:r>
              <a:rPr lang="it-IT" b="1" dirty="0" smtClean="0">
                <a:latin typeface="Verdana"/>
                <a:cs typeface="Verdana"/>
              </a:rPr>
              <a:t>.</a:t>
            </a:r>
          </a:p>
          <a:p>
            <a:pPr algn="just"/>
            <a:endParaRPr lang="it-IT" dirty="0" smtClean="0">
              <a:latin typeface="Verdana"/>
              <a:cs typeface="Verdana"/>
            </a:endParaRPr>
          </a:p>
          <a:p>
            <a:pPr algn="just"/>
            <a:r>
              <a:rPr lang="it-IT" dirty="0">
                <a:latin typeface="Verdana"/>
                <a:cs typeface="Verdana"/>
              </a:rPr>
              <a:t>Il </a:t>
            </a:r>
            <a:r>
              <a:rPr lang="it-IT" dirty="0" smtClean="0">
                <a:latin typeface="Verdana"/>
                <a:cs typeface="Verdana"/>
              </a:rPr>
              <a:t>docente </a:t>
            </a:r>
            <a:r>
              <a:rPr lang="it-IT" dirty="0">
                <a:latin typeface="Verdana"/>
                <a:cs typeface="Verdana"/>
              </a:rPr>
              <a:t>comprendere se gli studenti hanno realmente </a:t>
            </a:r>
            <a:r>
              <a:rPr lang="it-IT" dirty="0" smtClean="0">
                <a:latin typeface="Verdana"/>
                <a:cs typeface="Verdana"/>
              </a:rPr>
              <a:t>appreso, quando </a:t>
            </a:r>
            <a:r>
              <a:rPr lang="it-IT" dirty="0">
                <a:latin typeface="Verdana"/>
                <a:cs typeface="Verdana"/>
              </a:rPr>
              <a:t>questi saranno in grado </a:t>
            </a:r>
            <a:r>
              <a:rPr lang="it-IT" dirty="0" smtClean="0">
                <a:latin typeface="Verdana"/>
                <a:cs typeface="Verdana"/>
              </a:rPr>
              <a:t>di sintetizzare </a:t>
            </a:r>
            <a:r>
              <a:rPr lang="it-IT" dirty="0">
                <a:latin typeface="Verdana"/>
                <a:cs typeface="Verdana"/>
              </a:rPr>
              <a:t>i contenuti </a:t>
            </a:r>
            <a:r>
              <a:rPr lang="it-IT" dirty="0" smtClean="0">
                <a:latin typeface="Verdana"/>
                <a:cs typeface="Verdana"/>
              </a:rPr>
              <a:t>appresi da </a:t>
            </a:r>
            <a:r>
              <a:rPr lang="it-IT" dirty="0">
                <a:latin typeface="Verdana"/>
                <a:cs typeface="Verdana"/>
              </a:rPr>
              <a:t>varie fonti e produrre, per esempio, un nuovo documento</a:t>
            </a:r>
            <a:r>
              <a:rPr lang="it-IT" dirty="0" smtClean="0">
                <a:latin typeface="Verdana"/>
                <a:cs typeface="Verdana"/>
              </a:rPr>
              <a:t>.</a:t>
            </a:r>
          </a:p>
          <a:p>
            <a:pPr algn="just"/>
            <a:r>
              <a:rPr lang="it-IT" dirty="0" smtClean="0">
                <a:latin typeface="Verdana"/>
                <a:cs typeface="Verdana"/>
              </a:rPr>
              <a:t>In </a:t>
            </a:r>
            <a:r>
              <a:rPr lang="it-IT" dirty="0">
                <a:latin typeface="Verdana"/>
                <a:cs typeface="Verdana"/>
              </a:rPr>
              <a:t>questo modo </a:t>
            </a:r>
            <a:r>
              <a:rPr lang="it-IT" dirty="0" smtClean="0">
                <a:latin typeface="Verdana"/>
                <a:cs typeface="Verdana"/>
              </a:rPr>
              <a:t>i discenti </a:t>
            </a:r>
            <a:r>
              <a:rPr lang="it-IT" dirty="0">
                <a:latin typeface="Verdana"/>
                <a:cs typeface="Verdana"/>
              </a:rPr>
              <a:t>hanno la possibilità di discutere, confrontarsi, produrre congetture, argomentare e insegnare ai </a:t>
            </a:r>
            <a:r>
              <a:rPr lang="it-IT" dirty="0" smtClean="0">
                <a:latin typeface="Verdana"/>
                <a:cs typeface="Verdana"/>
              </a:rPr>
              <a:t>propri compagni </a:t>
            </a:r>
            <a:r>
              <a:rPr lang="it-IT" dirty="0">
                <a:latin typeface="Verdana"/>
                <a:cs typeface="Verdana"/>
              </a:rPr>
              <a:t>quanto letto e </a:t>
            </a:r>
            <a:r>
              <a:rPr lang="it-IT" dirty="0" smtClean="0">
                <a:latin typeface="Verdana"/>
                <a:cs typeface="Verdana"/>
              </a:rPr>
              <a:t>compreso.</a:t>
            </a:r>
            <a:endParaRPr lang="it-IT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996398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3683000"/>
            <a:ext cx="7620000" cy="2443163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it-IT" dirty="0">
                <a:latin typeface="Verdana"/>
                <a:cs typeface="Verdana"/>
              </a:rPr>
              <a:t>L</a:t>
            </a:r>
            <a:r>
              <a:rPr lang="it-IT" dirty="0" smtClean="0">
                <a:latin typeface="Verdana"/>
                <a:cs typeface="Verdana"/>
              </a:rPr>
              <a:t>a </a:t>
            </a:r>
            <a:r>
              <a:rPr lang="it-IT" dirty="0">
                <a:latin typeface="Verdana"/>
                <a:cs typeface="Verdana"/>
              </a:rPr>
              <a:t>classe diventa, il luogo in cui lavorare secondo il metodo del problem </a:t>
            </a:r>
            <a:r>
              <a:rPr lang="it-IT" dirty="0" smtClean="0">
                <a:latin typeface="Verdana"/>
                <a:cs typeface="Verdana"/>
              </a:rPr>
              <a:t>solving cooperativo per </a:t>
            </a:r>
            <a:r>
              <a:rPr lang="it-IT" dirty="0">
                <a:latin typeface="Verdana"/>
                <a:cs typeface="Verdana"/>
              </a:rPr>
              <a:t>trovare soluzione a problemi, discutere, e realizzare con l’aiuto dell’”insegnante coach” </a:t>
            </a:r>
            <a:r>
              <a:rPr lang="it-IT" dirty="0" smtClean="0">
                <a:latin typeface="Verdana"/>
                <a:cs typeface="Verdana"/>
              </a:rPr>
              <a:t>attività  </a:t>
            </a:r>
            <a:r>
              <a:rPr lang="it-IT" dirty="0">
                <a:latin typeface="Verdana"/>
                <a:cs typeface="Verdana"/>
              </a:rPr>
              <a:t>di tipo laboratoriale ed “esperimenti didattici” (reali o virtuali) di attivazione delle conoscenze. </a:t>
            </a:r>
            <a:endParaRPr lang="it-IT" dirty="0" smtClean="0">
              <a:latin typeface="Verdana"/>
              <a:cs typeface="Verdana"/>
            </a:endParaRPr>
          </a:p>
          <a:p>
            <a:pPr algn="just"/>
            <a:r>
              <a:rPr lang="it-IT" dirty="0" smtClean="0">
                <a:latin typeface="Verdana"/>
                <a:cs typeface="Verdana"/>
              </a:rPr>
              <a:t>Non </a:t>
            </a:r>
            <a:r>
              <a:rPr lang="it-IT" dirty="0">
                <a:latin typeface="Verdana"/>
                <a:cs typeface="Verdana"/>
              </a:rPr>
              <a:t>si tratta di </a:t>
            </a:r>
            <a:r>
              <a:rPr lang="it-IT" dirty="0" smtClean="0">
                <a:latin typeface="Verdana"/>
                <a:cs typeface="Verdana"/>
              </a:rPr>
              <a:t>un’innovazione </a:t>
            </a:r>
            <a:r>
              <a:rPr lang="it-IT" dirty="0">
                <a:latin typeface="Verdana"/>
                <a:cs typeface="Verdana"/>
              </a:rPr>
              <a:t>radicale dal punto di vista metodologico, ma di una applicazione abilitata dalle tecnologie </a:t>
            </a:r>
            <a:r>
              <a:rPr lang="it-IT" dirty="0" smtClean="0">
                <a:latin typeface="Verdana"/>
                <a:cs typeface="Verdana"/>
              </a:rPr>
              <a:t>(</a:t>
            </a:r>
            <a:r>
              <a:rPr lang="it-IT" dirty="0">
                <a:latin typeface="Verdana"/>
                <a:cs typeface="Verdana"/>
              </a:rPr>
              <a:t>learning by doing). </a:t>
            </a:r>
          </a:p>
          <a:p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prof.ssa Maria Antonia Vesce</a:t>
            </a:r>
            <a:endParaRPr lang="en-US" dirty="0"/>
          </a:p>
        </p:txBody>
      </p:sp>
      <p:pic>
        <p:nvPicPr>
          <p:cNvPr id="4" name="Immagine 3" descr="Flipped_Classroom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61950"/>
            <a:ext cx="6705600" cy="305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13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495300"/>
            <a:ext cx="8166100" cy="901699"/>
          </a:xfrm>
        </p:spPr>
        <p:txBody>
          <a:bodyPr>
            <a:normAutofit/>
          </a:bodyPr>
          <a:lstStyle/>
          <a:p>
            <a:pPr algn="ctr"/>
            <a:r>
              <a:rPr lang="it-IT" dirty="0" smtClean="0">
                <a:latin typeface="Verdana"/>
                <a:cs typeface="Verdana"/>
              </a:rPr>
              <a:t>Livelli </a:t>
            </a:r>
            <a:r>
              <a:rPr lang="it-IT" dirty="0">
                <a:latin typeface="Verdana"/>
                <a:cs typeface="Verdana"/>
              </a:rPr>
              <a:t>di “inversione” del </a:t>
            </a:r>
            <a:r>
              <a:rPr lang="it-IT" dirty="0" err="1">
                <a:latin typeface="Verdana"/>
                <a:cs typeface="Verdana"/>
              </a:rPr>
              <a:t>setting</a:t>
            </a:r>
            <a:r>
              <a:rPr lang="it-IT" dirty="0">
                <a:latin typeface="Verdana"/>
                <a:cs typeface="Verdana"/>
              </a:rPr>
              <a:t> </a:t>
            </a:r>
            <a:r>
              <a:rPr lang="it-IT" dirty="0" smtClean="0">
                <a:latin typeface="Verdana"/>
                <a:cs typeface="Verdana"/>
              </a:rPr>
              <a:t>didattico </a:t>
            </a:r>
            <a:endParaRPr lang="it-IT" dirty="0">
              <a:latin typeface="Verdana"/>
              <a:cs typeface="Verdana"/>
            </a:endParaRPr>
          </a:p>
          <a:p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prof.ssa Maria Antonia Vesce</a:t>
            </a:r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>
            <a:off x="342900" y="1016002"/>
            <a:ext cx="3975100" cy="5530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endParaRPr lang="it-IT" dirty="0"/>
          </a:p>
          <a:p>
            <a:pPr algn="just">
              <a:lnSpc>
                <a:spcPct val="130000"/>
              </a:lnSpc>
            </a:pPr>
            <a:r>
              <a:rPr lang="it-IT" sz="2000" dirty="0" smtClean="0">
                <a:latin typeface="Verdana"/>
                <a:cs typeface="Verdana"/>
              </a:rPr>
              <a:t>Le </a:t>
            </a:r>
            <a:r>
              <a:rPr lang="it-IT" sz="2000" dirty="0">
                <a:latin typeface="Verdana"/>
                <a:cs typeface="Verdana"/>
              </a:rPr>
              <a:t>tecnologie digitali, attraverso l’utilizzo di ambienti web di apprendimento cooperativo permettono di spostare “fuori dall’aula in presenza” una serie di </a:t>
            </a:r>
            <a:r>
              <a:rPr lang="it-IT" sz="2000" dirty="0" smtClean="0">
                <a:latin typeface="Verdana"/>
                <a:cs typeface="Verdana"/>
              </a:rPr>
              <a:t>attività </a:t>
            </a:r>
            <a:r>
              <a:rPr lang="it-IT" sz="2000" dirty="0">
                <a:latin typeface="Verdana"/>
                <a:cs typeface="Verdana"/>
              </a:rPr>
              <a:t>di tipo nozionistico e rutinario liberando il tempo dell’insegnate per seguire </a:t>
            </a:r>
            <a:r>
              <a:rPr lang="it-IT" sz="2000" dirty="0" smtClean="0">
                <a:latin typeface="Verdana"/>
                <a:cs typeface="Verdana"/>
              </a:rPr>
              <a:t>più </a:t>
            </a:r>
            <a:r>
              <a:rPr lang="it-IT" sz="2000" dirty="0">
                <a:latin typeface="Verdana"/>
                <a:cs typeface="Verdana"/>
              </a:rPr>
              <a:t>direttamente i problemi di apprendimento degli </a:t>
            </a:r>
            <a:r>
              <a:rPr lang="it-IT" sz="2000" dirty="0" smtClean="0">
                <a:latin typeface="Verdana"/>
                <a:cs typeface="Verdana"/>
              </a:rPr>
              <a:t>studenti </a:t>
            </a:r>
            <a:endParaRPr lang="it-IT" sz="2000" dirty="0">
              <a:latin typeface="Verdana"/>
              <a:cs typeface="Verdana"/>
            </a:endParaRPr>
          </a:p>
          <a:p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143500" y="2537204"/>
            <a:ext cx="35941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endParaRPr lang="it-IT" dirty="0"/>
          </a:p>
          <a:p>
            <a:pPr algn="just">
              <a:lnSpc>
                <a:spcPct val="130000"/>
              </a:lnSpc>
            </a:pPr>
            <a:endParaRPr lang="it-IT" dirty="0" smtClean="0">
              <a:latin typeface="Verdana"/>
              <a:cs typeface="Verdana"/>
            </a:endParaRPr>
          </a:p>
          <a:p>
            <a:pPr algn="just">
              <a:lnSpc>
                <a:spcPct val="130000"/>
              </a:lnSpc>
            </a:pPr>
            <a:r>
              <a:rPr lang="it-IT" dirty="0" smtClean="0">
                <a:latin typeface="Verdana"/>
                <a:cs typeface="Verdana"/>
              </a:rPr>
              <a:t>Possibilità </a:t>
            </a:r>
            <a:r>
              <a:rPr lang="it-IT" dirty="0">
                <a:latin typeface="Verdana"/>
                <a:cs typeface="Verdana"/>
              </a:rPr>
              <a:t>di generare all’interno dell’aula, in particolare attraverso il lavoro di gruppo cooperativo, una nuova metodologia attiva di apprendimento che trasforma la classe in un piccola “</a:t>
            </a:r>
            <a:r>
              <a:rPr lang="it-IT" dirty="0" smtClean="0">
                <a:latin typeface="Verdana"/>
                <a:cs typeface="Verdana"/>
              </a:rPr>
              <a:t>comunità  </a:t>
            </a:r>
            <a:r>
              <a:rPr lang="it-IT" dirty="0">
                <a:latin typeface="Verdana"/>
                <a:cs typeface="Verdana"/>
              </a:rPr>
              <a:t>di ricerca”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57166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586008" y="427276"/>
            <a:ext cx="806450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latin typeface="Verdana"/>
                <a:cs typeface="Verdana"/>
              </a:rPr>
              <a:t>Il nuovo ruolo dei </a:t>
            </a:r>
            <a:r>
              <a:rPr lang="it-IT" sz="2400" b="1" dirty="0" smtClean="0">
                <a:latin typeface="Verdana"/>
                <a:cs typeface="Verdana"/>
              </a:rPr>
              <a:t>docenti</a:t>
            </a:r>
          </a:p>
          <a:p>
            <a:endParaRPr lang="it-IT" sz="2400" b="1" dirty="0">
              <a:latin typeface="Verdana"/>
              <a:cs typeface="Verdana"/>
            </a:endParaRPr>
          </a:p>
          <a:p>
            <a:pPr algn="just"/>
            <a:r>
              <a:rPr lang="it-IT" sz="2000" dirty="0" smtClean="0">
                <a:latin typeface="Verdana"/>
                <a:cs typeface="Verdana"/>
              </a:rPr>
              <a:t>Il </a:t>
            </a:r>
            <a:r>
              <a:rPr lang="it-IT" sz="2000" dirty="0">
                <a:latin typeface="Verdana"/>
                <a:cs typeface="Verdana"/>
              </a:rPr>
              <a:t>docente</a:t>
            </a:r>
            <a:r>
              <a:rPr lang="it-IT" sz="2000" dirty="0" smtClean="0">
                <a:latin typeface="Verdana"/>
                <a:cs typeface="Verdana"/>
              </a:rPr>
              <a:t>, </a:t>
            </a:r>
            <a:r>
              <a:rPr lang="it-IT" sz="2000" dirty="0">
                <a:latin typeface="Verdana"/>
                <a:cs typeface="Verdana"/>
              </a:rPr>
              <a:t>da esperto disciplinare e “erogatore” di contenuti e valutazioni si </a:t>
            </a:r>
            <a:r>
              <a:rPr lang="it-IT" sz="2000" dirty="0" smtClean="0">
                <a:latin typeface="Verdana"/>
                <a:cs typeface="Verdana"/>
              </a:rPr>
              <a:t>trasformerà,  </a:t>
            </a:r>
            <a:r>
              <a:rPr lang="it-IT" sz="2000" dirty="0">
                <a:latin typeface="Verdana"/>
                <a:cs typeface="Verdana"/>
              </a:rPr>
              <a:t>in una figura che integra </a:t>
            </a:r>
            <a:r>
              <a:rPr lang="it-IT" sz="2000" dirty="0" smtClean="0">
                <a:latin typeface="Verdana"/>
                <a:cs typeface="Verdana"/>
              </a:rPr>
              <a:t>più </a:t>
            </a:r>
            <a:r>
              <a:rPr lang="it-IT" sz="2000" dirty="0">
                <a:latin typeface="Verdana"/>
                <a:cs typeface="Verdana"/>
              </a:rPr>
              <a:t>competenze, ovviamente quelle disciplinari, ma anche quelle di un metodologo didattico esperto di tecnologie digitali, così come quelle di tutoraggio, </a:t>
            </a:r>
            <a:r>
              <a:rPr lang="it-IT" sz="2000" dirty="0" err="1">
                <a:latin typeface="Verdana"/>
                <a:cs typeface="Verdana"/>
              </a:rPr>
              <a:t>coaching</a:t>
            </a:r>
            <a:r>
              <a:rPr lang="it-IT" sz="2000" dirty="0">
                <a:latin typeface="Verdana"/>
                <a:cs typeface="Verdana"/>
              </a:rPr>
              <a:t> e </a:t>
            </a:r>
            <a:r>
              <a:rPr lang="it-IT" sz="2000" dirty="0" err="1">
                <a:latin typeface="Verdana"/>
                <a:cs typeface="Verdana"/>
              </a:rPr>
              <a:t>mentoring</a:t>
            </a:r>
            <a:r>
              <a:rPr lang="it-IT" sz="2000" dirty="0">
                <a:latin typeface="Verdana"/>
                <a:cs typeface="Verdana"/>
              </a:rPr>
              <a:t> (in presenza e on-line) dei suoi studenti. </a:t>
            </a:r>
            <a:endParaRPr lang="it-IT" sz="2000" dirty="0" smtClean="0">
              <a:latin typeface="Verdana"/>
              <a:cs typeface="Verdana"/>
            </a:endParaRPr>
          </a:p>
          <a:p>
            <a:pPr algn="just"/>
            <a:r>
              <a:rPr lang="it-IT" sz="2000" dirty="0" smtClean="0">
                <a:latin typeface="Verdana"/>
                <a:cs typeface="Verdana"/>
              </a:rPr>
              <a:t>Il </a:t>
            </a:r>
            <a:r>
              <a:rPr lang="it-IT" sz="2000" dirty="0">
                <a:latin typeface="Verdana"/>
                <a:cs typeface="Verdana"/>
              </a:rPr>
              <a:t>docente che applica questa nuova forma di didattica attiva, ad esempio la </a:t>
            </a:r>
            <a:r>
              <a:rPr lang="it-IT" sz="2000" dirty="0" smtClean="0">
                <a:latin typeface="Verdana"/>
                <a:cs typeface="Verdana"/>
              </a:rPr>
              <a:t>metodologia della </a:t>
            </a:r>
            <a:r>
              <a:rPr lang="it-IT" sz="2000" dirty="0" err="1">
                <a:latin typeface="Verdana"/>
                <a:cs typeface="Verdana"/>
              </a:rPr>
              <a:t>flipped</a:t>
            </a:r>
            <a:r>
              <a:rPr lang="it-IT" sz="2000" dirty="0">
                <a:latin typeface="Verdana"/>
                <a:cs typeface="Verdana"/>
              </a:rPr>
              <a:t> </a:t>
            </a:r>
            <a:r>
              <a:rPr lang="it-IT" sz="2000" dirty="0" err="1">
                <a:latin typeface="Verdana"/>
                <a:cs typeface="Verdana"/>
              </a:rPr>
              <a:t>classroom</a:t>
            </a:r>
            <a:r>
              <a:rPr lang="it-IT" sz="2000" dirty="0">
                <a:latin typeface="Verdana"/>
                <a:cs typeface="Verdana"/>
              </a:rPr>
              <a:t> e quella del </a:t>
            </a:r>
            <a:r>
              <a:rPr lang="it-IT" sz="2000" dirty="0" err="1">
                <a:latin typeface="Verdana"/>
                <a:cs typeface="Verdana"/>
              </a:rPr>
              <a:t>problem</a:t>
            </a:r>
            <a:r>
              <a:rPr lang="it-IT" sz="2000" dirty="0">
                <a:latin typeface="Verdana"/>
                <a:cs typeface="Verdana"/>
              </a:rPr>
              <a:t> </a:t>
            </a:r>
            <a:r>
              <a:rPr lang="it-IT" sz="2000" dirty="0" err="1">
                <a:latin typeface="Verdana"/>
                <a:cs typeface="Verdana"/>
              </a:rPr>
              <a:t>solving</a:t>
            </a:r>
            <a:r>
              <a:rPr lang="it-IT" sz="2000" dirty="0">
                <a:latin typeface="Verdana"/>
                <a:cs typeface="Verdana"/>
              </a:rPr>
              <a:t> cooperativo deve svolgere tutti questi tre ruoli contemporaneamente. </a:t>
            </a:r>
            <a:endParaRPr lang="it-IT" sz="2000" dirty="0" smtClean="0">
              <a:latin typeface="Verdana"/>
              <a:cs typeface="Verdana"/>
            </a:endParaRPr>
          </a:p>
          <a:p>
            <a:pPr algn="just"/>
            <a:r>
              <a:rPr lang="it-IT" sz="2000" dirty="0" smtClean="0">
                <a:latin typeface="Verdana"/>
                <a:cs typeface="Verdana"/>
              </a:rPr>
              <a:t>E</a:t>
            </a:r>
            <a:r>
              <a:rPr lang="it-IT" sz="2000" dirty="0">
                <a:latin typeface="Verdana"/>
                <a:cs typeface="Verdana"/>
              </a:rPr>
              <a:t>’ infatti, insieme un </a:t>
            </a:r>
            <a:r>
              <a:rPr lang="it-IT" sz="2000" b="1" dirty="0">
                <a:latin typeface="Verdana"/>
                <a:cs typeface="Verdana"/>
              </a:rPr>
              <a:t>progettista didattico </a:t>
            </a:r>
            <a:r>
              <a:rPr lang="it-IT" sz="2000" dirty="0">
                <a:latin typeface="Verdana"/>
                <a:cs typeface="Verdana"/>
              </a:rPr>
              <a:t>che allestisce il </a:t>
            </a:r>
            <a:r>
              <a:rPr lang="it-IT" sz="2000" dirty="0" err="1" smtClean="0">
                <a:latin typeface="Verdana"/>
                <a:cs typeface="Verdana"/>
              </a:rPr>
              <a:t>setting</a:t>
            </a:r>
            <a:r>
              <a:rPr lang="it-IT" sz="2000" dirty="0" smtClean="0">
                <a:latin typeface="Verdana"/>
                <a:cs typeface="Verdana"/>
              </a:rPr>
              <a:t> didattico</a:t>
            </a:r>
            <a:r>
              <a:rPr lang="it-IT" sz="2000" dirty="0">
                <a:latin typeface="Verdana"/>
                <a:cs typeface="Verdana"/>
              </a:rPr>
              <a:t>/tecnologico e programma le </a:t>
            </a:r>
            <a:r>
              <a:rPr lang="it-IT" sz="2000" dirty="0" smtClean="0">
                <a:latin typeface="Verdana"/>
                <a:cs typeface="Verdana"/>
              </a:rPr>
              <a:t>attività </a:t>
            </a:r>
            <a:r>
              <a:rPr lang="it-IT" sz="2000" dirty="0">
                <a:latin typeface="Verdana"/>
                <a:cs typeface="Verdana"/>
              </a:rPr>
              <a:t>degli studenti in presenza e on-line, un </a:t>
            </a:r>
            <a:r>
              <a:rPr lang="it-IT" sz="2000" b="1" dirty="0">
                <a:latin typeface="Verdana"/>
                <a:cs typeface="Verdana"/>
              </a:rPr>
              <a:t>esperto di contenuti disciplinari </a:t>
            </a:r>
            <a:r>
              <a:rPr lang="it-IT" sz="2000" dirty="0">
                <a:latin typeface="Verdana"/>
                <a:cs typeface="Verdana"/>
              </a:rPr>
              <a:t>e nello stesso tempo deve divenire una </a:t>
            </a:r>
            <a:r>
              <a:rPr lang="it-IT" sz="2000" b="1" dirty="0">
                <a:latin typeface="Verdana"/>
                <a:cs typeface="Verdana"/>
              </a:rPr>
              <a:t>guida</a:t>
            </a:r>
            <a:r>
              <a:rPr lang="it-IT" sz="2000" dirty="0">
                <a:latin typeface="Verdana"/>
                <a:cs typeface="Verdana"/>
              </a:rPr>
              <a:t>, un sostegno alla costruzione della conoscenza collaborativa da parte degli allievi.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prof.ssa Maria Antonia Vesce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729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199" y="393700"/>
            <a:ext cx="8446253" cy="57324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>
                <a:latin typeface="Verdana"/>
                <a:cs typeface="Verdana"/>
              </a:rPr>
              <a:t>I</a:t>
            </a:r>
            <a:r>
              <a:rPr lang="it-IT" b="1" dirty="0">
                <a:latin typeface="Verdana"/>
                <a:cs typeface="Verdana"/>
              </a:rPr>
              <a:t>l ruolo degli studenti </a:t>
            </a:r>
            <a:endParaRPr lang="it-IT" b="1" dirty="0" smtClean="0">
              <a:latin typeface="Verdana"/>
              <a:cs typeface="Verdana"/>
            </a:endParaRPr>
          </a:p>
          <a:p>
            <a:pPr marL="0" indent="0" algn="just">
              <a:buNone/>
            </a:pPr>
            <a:r>
              <a:rPr lang="it-IT" b="0" dirty="0" smtClean="0">
                <a:latin typeface="Verdana"/>
                <a:cs typeface="Verdana"/>
              </a:rPr>
              <a:t>Per </a:t>
            </a:r>
            <a:r>
              <a:rPr lang="it-IT" b="0" dirty="0">
                <a:latin typeface="Verdana"/>
                <a:cs typeface="Verdana"/>
              </a:rPr>
              <a:t>gli studenti non si tratta di una </a:t>
            </a:r>
            <a:r>
              <a:rPr lang="it-IT" b="0" dirty="0" smtClean="0">
                <a:latin typeface="Verdana"/>
                <a:cs typeface="Verdana"/>
              </a:rPr>
              <a:t>novità</a:t>
            </a:r>
            <a:r>
              <a:rPr lang="it-IT" dirty="0" smtClean="0">
                <a:latin typeface="Verdana"/>
                <a:cs typeface="Verdana"/>
              </a:rPr>
              <a:t>, s</a:t>
            </a:r>
            <a:r>
              <a:rPr lang="it-IT" b="0" dirty="0" smtClean="0">
                <a:latin typeface="Verdana"/>
                <a:cs typeface="Verdana"/>
              </a:rPr>
              <a:t>i </a:t>
            </a:r>
            <a:r>
              <a:rPr lang="it-IT" b="0" dirty="0">
                <a:latin typeface="Verdana"/>
                <a:cs typeface="Verdana"/>
              </a:rPr>
              <a:t>tratta di trasformare la loro naturale </a:t>
            </a:r>
            <a:r>
              <a:rPr lang="it-IT" b="0" dirty="0" err="1">
                <a:latin typeface="Verdana"/>
                <a:cs typeface="Verdana"/>
              </a:rPr>
              <a:t>fluency</a:t>
            </a:r>
            <a:r>
              <a:rPr lang="it-IT" b="0" dirty="0">
                <a:latin typeface="Verdana"/>
                <a:cs typeface="Verdana"/>
              </a:rPr>
              <a:t> tecnologica in uno strumento per veicolare “apprendimenti significativi”, avendo sempre ben presente che </a:t>
            </a:r>
            <a:r>
              <a:rPr lang="it-IT" dirty="0">
                <a:latin typeface="Verdana"/>
                <a:cs typeface="Verdana"/>
              </a:rPr>
              <a:t>“apprendere” non è “giocare” </a:t>
            </a:r>
            <a:r>
              <a:rPr lang="it-IT" b="0" dirty="0">
                <a:latin typeface="Verdana"/>
                <a:cs typeface="Verdana"/>
              </a:rPr>
              <a:t>e che la fatica dell’apprendimento non </a:t>
            </a:r>
            <a:r>
              <a:rPr lang="it-IT" b="0" dirty="0" smtClean="0">
                <a:latin typeface="Verdana"/>
                <a:cs typeface="Verdana"/>
              </a:rPr>
              <a:t>può̀ </a:t>
            </a:r>
            <a:r>
              <a:rPr lang="it-IT" b="0" dirty="0">
                <a:latin typeface="Verdana"/>
                <a:cs typeface="Verdana"/>
              </a:rPr>
              <a:t>essere eliminata dall’utilizzo di </a:t>
            </a:r>
            <a:r>
              <a:rPr lang="it-IT" b="0" dirty="0" err="1">
                <a:latin typeface="Verdana"/>
                <a:cs typeface="Verdana"/>
              </a:rPr>
              <a:t>device</a:t>
            </a:r>
            <a:r>
              <a:rPr lang="it-IT" b="0" dirty="0">
                <a:latin typeface="Verdana"/>
                <a:cs typeface="Verdana"/>
              </a:rPr>
              <a:t> tecnologici</a:t>
            </a:r>
            <a:r>
              <a:rPr lang="it-IT" b="0" dirty="0" smtClean="0">
                <a:latin typeface="Verdana"/>
                <a:cs typeface="Verdana"/>
              </a:rPr>
              <a:t>.</a:t>
            </a:r>
          </a:p>
          <a:p>
            <a:pPr marL="0" indent="0" algn="just">
              <a:buNone/>
            </a:pPr>
            <a:r>
              <a:rPr lang="it-IT" b="0" dirty="0" smtClean="0">
                <a:latin typeface="Verdana"/>
                <a:cs typeface="Verdana"/>
              </a:rPr>
              <a:t> </a:t>
            </a:r>
          </a:p>
          <a:p>
            <a:pPr marL="0" indent="0" algn="just">
              <a:buNone/>
            </a:pPr>
            <a:r>
              <a:rPr lang="it-IT" sz="2800" b="1" dirty="0" smtClean="0">
                <a:latin typeface="Verdana"/>
                <a:cs typeface="Verdana"/>
              </a:rPr>
              <a:t>La </a:t>
            </a:r>
            <a:r>
              <a:rPr lang="it-IT" sz="2800" b="1" dirty="0">
                <a:latin typeface="Verdana"/>
                <a:cs typeface="Verdana"/>
              </a:rPr>
              <a:t>sfida è quella di declinare le abilità e le competenze tecnologiche di cui sono </a:t>
            </a:r>
            <a:r>
              <a:rPr lang="it-IT" sz="2800" b="1" dirty="0" smtClean="0">
                <a:latin typeface="Verdana"/>
                <a:cs typeface="Verdana"/>
              </a:rPr>
              <a:t>già </a:t>
            </a:r>
            <a:r>
              <a:rPr lang="it-IT" sz="2800" b="1" dirty="0">
                <a:latin typeface="Verdana"/>
                <a:cs typeface="Verdana"/>
              </a:rPr>
              <a:t>portatori, mettendole al servizio della didattica e dell’apprendimento</a:t>
            </a:r>
            <a:r>
              <a:rPr lang="it-IT" b="0" dirty="0">
                <a:latin typeface="Verdana"/>
                <a:cs typeface="Verdana"/>
              </a:rPr>
              <a:t>. </a:t>
            </a:r>
          </a:p>
          <a:p>
            <a:pPr algn="ctr"/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prof.ssa Maria Antonia Vesce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597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457200" y="317500"/>
            <a:ext cx="4064000" cy="57959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4914899" y="317499"/>
            <a:ext cx="4052699" cy="57959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304800"/>
            <a:ext cx="4064000" cy="580866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it-IT" sz="3400" b="1" dirty="0" smtClean="0">
                <a:latin typeface="Verdana"/>
                <a:cs typeface="Verdana"/>
              </a:rPr>
              <a:t>Punti di forza</a:t>
            </a:r>
          </a:p>
          <a:p>
            <a:pPr algn="ctr"/>
            <a:endParaRPr lang="it-IT" b="0" dirty="0" smtClean="0"/>
          </a:p>
          <a:p>
            <a:pPr marL="0" indent="0" algn="just">
              <a:buNone/>
            </a:pPr>
            <a:r>
              <a:rPr lang="it-IT" sz="2900" b="0" dirty="0" smtClean="0">
                <a:latin typeface="Verdana"/>
                <a:cs typeface="Verdana"/>
              </a:rPr>
              <a:t>Favorisce </a:t>
            </a:r>
            <a:r>
              <a:rPr lang="it-IT" sz="2900" b="0" dirty="0">
                <a:latin typeface="Verdana"/>
                <a:cs typeface="Verdana"/>
              </a:rPr>
              <a:t>l'individualizzazione e la personalizzazione dei percorsi </a:t>
            </a:r>
            <a:r>
              <a:rPr lang="it-IT" sz="2900" b="0" dirty="0" smtClean="0">
                <a:latin typeface="Verdana"/>
                <a:cs typeface="Verdana"/>
              </a:rPr>
              <a:t>di insegnamento</a:t>
            </a:r>
            <a:r>
              <a:rPr lang="it-IT" sz="2900" b="0" dirty="0">
                <a:latin typeface="Verdana"/>
                <a:cs typeface="Verdana"/>
              </a:rPr>
              <a:t>, in quanto gli insegnanti possono dare delle precise indicazioni agli allievi su come muoversi </a:t>
            </a:r>
            <a:r>
              <a:rPr lang="it-IT" sz="2900" b="0" dirty="0" smtClean="0">
                <a:latin typeface="Verdana"/>
                <a:cs typeface="Verdana"/>
              </a:rPr>
              <a:t>e sulle </a:t>
            </a:r>
            <a:r>
              <a:rPr lang="it-IT" sz="2900" b="0" dirty="0">
                <a:latin typeface="Verdana"/>
                <a:cs typeface="Verdana"/>
              </a:rPr>
              <a:t>risorse che ciascuno di loro può utilizzare</a:t>
            </a:r>
            <a:r>
              <a:rPr lang="it-IT" sz="2900" b="0" dirty="0" smtClean="0">
                <a:latin typeface="Verdana"/>
                <a:cs typeface="Verdana"/>
              </a:rPr>
              <a:t>.</a:t>
            </a:r>
          </a:p>
          <a:p>
            <a:pPr algn="just"/>
            <a:endParaRPr lang="it-IT" sz="2900" b="0" dirty="0" smtClean="0">
              <a:latin typeface="Verdana"/>
              <a:cs typeface="Verdana"/>
            </a:endParaRPr>
          </a:p>
          <a:p>
            <a:pPr marL="0" indent="0" algn="just">
              <a:buNone/>
            </a:pPr>
            <a:r>
              <a:rPr lang="it-IT" sz="2900" b="0" dirty="0" smtClean="0">
                <a:latin typeface="Verdana"/>
                <a:cs typeface="Verdana"/>
              </a:rPr>
              <a:t>Offre possibilità </a:t>
            </a:r>
            <a:r>
              <a:rPr lang="it-IT" sz="2900" b="0" dirty="0">
                <a:latin typeface="Verdana"/>
                <a:cs typeface="Verdana"/>
              </a:rPr>
              <a:t>di utilizzare in maniera diversa le ore di </a:t>
            </a:r>
            <a:r>
              <a:rPr lang="it-IT" sz="2900" b="0" dirty="0" smtClean="0">
                <a:latin typeface="Verdana"/>
                <a:cs typeface="Verdana"/>
              </a:rPr>
              <a:t>lezione settimanali </a:t>
            </a:r>
            <a:r>
              <a:rPr lang="it-IT" sz="2900" b="0" dirty="0">
                <a:latin typeface="Verdana"/>
                <a:cs typeface="Verdana"/>
              </a:rPr>
              <a:t>dedicate all’insegnamento di una data disciplina, permettendo anche gli studenti di costruire </a:t>
            </a:r>
            <a:r>
              <a:rPr lang="it-IT" sz="2900" b="0" dirty="0" smtClean="0">
                <a:latin typeface="Verdana"/>
                <a:cs typeface="Verdana"/>
              </a:rPr>
              <a:t>il proprio </a:t>
            </a:r>
            <a:r>
              <a:rPr lang="it-IT" sz="2900" b="0" dirty="0">
                <a:latin typeface="Verdana"/>
                <a:cs typeface="Verdana"/>
              </a:rPr>
              <a:t>sapere e di testare in qualsiasi momento le proprie competenze. </a:t>
            </a:r>
            <a:r>
              <a:rPr lang="it-IT" sz="2900" b="0" dirty="0" smtClean="0">
                <a:latin typeface="Verdana"/>
                <a:cs typeface="Verdana"/>
              </a:rPr>
              <a:t>Il </a:t>
            </a:r>
            <a:r>
              <a:rPr lang="it-IT" sz="2900" b="0" dirty="0">
                <a:latin typeface="Verdana"/>
                <a:cs typeface="Verdana"/>
              </a:rPr>
              <a:t>ruolo del docente sarà quello </a:t>
            </a:r>
            <a:r>
              <a:rPr lang="it-IT" sz="2900" b="0" dirty="0" err="1" smtClean="0">
                <a:latin typeface="Verdana"/>
                <a:cs typeface="Verdana"/>
              </a:rPr>
              <a:t>di-“</a:t>
            </a:r>
            <a:r>
              <a:rPr lang="it-IT" sz="2900" b="0" dirty="0" err="1">
                <a:latin typeface="Verdana"/>
                <a:cs typeface="Verdana"/>
              </a:rPr>
              <a:t>guida</a:t>
            </a:r>
            <a:r>
              <a:rPr lang="it-IT" sz="2900" b="0" dirty="0">
                <a:latin typeface="Verdana"/>
                <a:cs typeface="Verdana"/>
              </a:rPr>
              <a:t>” che incoraggia gli studenti alla ricerca personale e alla collaborazione e condivisione dei </a:t>
            </a:r>
            <a:r>
              <a:rPr lang="it-IT" sz="2900" b="0" dirty="0" err="1" smtClean="0">
                <a:latin typeface="Verdana"/>
                <a:cs typeface="Verdana"/>
              </a:rPr>
              <a:t>saperi</a:t>
            </a:r>
            <a:r>
              <a:rPr lang="it-IT" sz="2900" b="0" dirty="0">
                <a:latin typeface="Verdana"/>
                <a:cs typeface="Verdana"/>
              </a:rPr>
              <a:t> </a:t>
            </a:r>
            <a:r>
              <a:rPr lang="it-IT" sz="2900" b="0" dirty="0" smtClean="0">
                <a:latin typeface="Verdana"/>
                <a:cs typeface="Verdana"/>
              </a:rPr>
              <a:t>appresi</a:t>
            </a:r>
            <a:r>
              <a:rPr lang="it-IT" sz="2900" b="0" dirty="0">
                <a:latin typeface="Verdana"/>
                <a:cs typeface="Verdana"/>
              </a:rPr>
              <a:t>.</a:t>
            </a:r>
            <a:endParaRPr lang="it-IT" sz="2900" dirty="0">
              <a:latin typeface="Verdana"/>
              <a:cs typeface="Verdana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prof.ssa Maria Antonia Vesce</a:t>
            </a:r>
            <a:endParaRPr lang="en-US"/>
          </a:p>
        </p:txBody>
      </p:sp>
      <p:sp>
        <p:nvSpPr>
          <p:cNvPr id="2" name="CasellaDiTesto 1"/>
          <p:cNvSpPr txBox="1"/>
          <p:nvPr/>
        </p:nvSpPr>
        <p:spPr>
          <a:xfrm>
            <a:off x="4914899" y="317500"/>
            <a:ext cx="3924407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latin typeface="Verdana"/>
                <a:cs typeface="Verdana"/>
              </a:rPr>
              <a:t>Criticità</a:t>
            </a:r>
          </a:p>
          <a:p>
            <a:pPr algn="ctr"/>
            <a:endParaRPr lang="it-IT" dirty="0">
              <a:latin typeface="Verdana"/>
              <a:cs typeface="Verdana"/>
            </a:endParaRPr>
          </a:p>
          <a:p>
            <a:pPr algn="just"/>
            <a:endParaRPr lang="it-IT" dirty="0" smtClean="0">
              <a:latin typeface="Verdana"/>
              <a:cs typeface="Verdana"/>
            </a:endParaRPr>
          </a:p>
          <a:p>
            <a:pPr algn="just"/>
            <a:r>
              <a:rPr lang="it-IT" dirty="0" smtClean="0">
                <a:latin typeface="Verdana"/>
                <a:cs typeface="Verdana"/>
              </a:rPr>
              <a:t>Penalizza </a:t>
            </a:r>
            <a:r>
              <a:rPr lang="it-IT" dirty="0">
                <a:latin typeface="Verdana"/>
                <a:cs typeface="Verdana"/>
              </a:rPr>
              <a:t>i rapporti </a:t>
            </a:r>
            <a:r>
              <a:rPr lang="it-IT" dirty="0" smtClean="0">
                <a:latin typeface="Verdana"/>
                <a:cs typeface="Verdana"/>
              </a:rPr>
              <a:t>interpersonali</a:t>
            </a:r>
            <a:r>
              <a:rPr lang="it-IT" dirty="0">
                <a:latin typeface="Verdana"/>
                <a:cs typeface="Verdana"/>
              </a:rPr>
              <a:t>, </a:t>
            </a:r>
            <a:r>
              <a:rPr lang="it-IT" dirty="0" smtClean="0">
                <a:latin typeface="Verdana"/>
                <a:cs typeface="Verdana"/>
              </a:rPr>
              <a:t>in quanto l'allievo </a:t>
            </a:r>
            <a:r>
              <a:rPr lang="it-IT" dirty="0">
                <a:latin typeface="Verdana"/>
                <a:cs typeface="Verdana"/>
              </a:rPr>
              <a:t>avrà un contatto molto stretto con il computer sia a scuola che a </a:t>
            </a:r>
            <a:r>
              <a:rPr lang="it-IT" dirty="0" smtClean="0">
                <a:latin typeface="Verdana"/>
                <a:cs typeface="Verdana"/>
              </a:rPr>
              <a:t>casa.</a:t>
            </a:r>
          </a:p>
          <a:p>
            <a:pPr algn="just"/>
            <a:endParaRPr lang="it-IT" dirty="0" smtClean="0">
              <a:latin typeface="Verdana"/>
              <a:cs typeface="Verdana"/>
            </a:endParaRPr>
          </a:p>
          <a:p>
            <a:pPr algn="just"/>
            <a:r>
              <a:rPr lang="it-IT" dirty="0" smtClean="0">
                <a:latin typeface="Verdana"/>
                <a:cs typeface="Verdana"/>
              </a:rPr>
              <a:t> </a:t>
            </a:r>
            <a:endParaRPr lang="it-IT" dirty="0">
              <a:latin typeface="Verdana"/>
              <a:cs typeface="Verdana"/>
            </a:endParaRPr>
          </a:p>
          <a:p>
            <a:pPr algn="just"/>
            <a:r>
              <a:rPr lang="it-IT" dirty="0" smtClean="0">
                <a:latin typeface="Verdana"/>
                <a:cs typeface="Verdana"/>
              </a:rPr>
              <a:t>Il docente è costretto </a:t>
            </a:r>
            <a:r>
              <a:rPr lang="it-IT" dirty="0">
                <a:latin typeface="Verdana"/>
                <a:cs typeface="Verdana"/>
              </a:rPr>
              <a:t>a riflettere su come strutturare e proporre i contenuti, rischiando di focalizzare </a:t>
            </a:r>
            <a:r>
              <a:rPr lang="it-IT" dirty="0" smtClean="0">
                <a:latin typeface="Verdana"/>
                <a:cs typeface="Verdana"/>
              </a:rPr>
              <a:t>l'attenzione sul </a:t>
            </a:r>
            <a:r>
              <a:rPr lang="it-IT" dirty="0">
                <a:latin typeface="Verdana"/>
                <a:cs typeface="Verdana"/>
              </a:rPr>
              <a:t>contenuto, piuttosto che </a:t>
            </a:r>
            <a:r>
              <a:rPr lang="it-IT" dirty="0" smtClean="0">
                <a:latin typeface="Verdana"/>
                <a:cs typeface="Verdana"/>
              </a:rPr>
              <a:t>sull'apprendimento.</a:t>
            </a:r>
          </a:p>
          <a:p>
            <a:pPr algn="ctr"/>
            <a:endParaRPr lang="it-IT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44742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alamaio">
  <a:themeElements>
    <a:clrScheme name="Calamaio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Calamaio">
      <a:maj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Calamai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Calamaio.thmx</Template>
  <TotalTime>123</TotalTime>
  <Words>1287</Words>
  <Application>Microsoft Macintosh PowerPoint</Application>
  <PresentationFormat>Presentazione su schermo (4:3)</PresentationFormat>
  <Paragraphs>114</Paragraphs>
  <Slides>20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1" baseType="lpstr">
      <vt:lpstr>Calamaio</vt:lpstr>
      <vt:lpstr>FLIPPED OR NOT FLIPPED</vt:lpstr>
      <vt:lpstr>Classe capovolta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Le 9 strategie di R.J.Marzano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CONVITTO COLLETTA AVELLINO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FLIPPED OR NOT FLIPPED</dc:title>
  <dc:creator>MARIA ANTONIA VESCE</dc:creator>
  <cp:lastModifiedBy>MARIA ANTONIA VESCE</cp:lastModifiedBy>
  <cp:revision>21</cp:revision>
  <dcterms:created xsi:type="dcterms:W3CDTF">2016-10-20T04:41:21Z</dcterms:created>
  <dcterms:modified xsi:type="dcterms:W3CDTF">2016-10-21T04:15:13Z</dcterms:modified>
</cp:coreProperties>
</file>